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277" r:id="rId2"/>
    <p:sldId id="279" r:id="rId3"/>
    <p:sldId id="408" r:id="rId4"/>
    <p:sldId id="407" r:id="rId5"/>
    <p:sldId id="403" r:id="rId6"/>
    <p:sldId id="319" r:id="rId7"/>
    <p:sldId id="320" r:id="rId8"/>
    <p:sldId id="347" r:id="rId9"/>
    <p:sldId id="348" r:id="rId10"/>
    <p:sldId id="412" r:id="rId11"/>
    <p:sldId id="349" r:id="rId12"/>
    <p:sldId id="350" r:id="rId13"/>
    <p:sldId id="413" r:id="rId14"/>
    <p:sldId id="414" r:id="rId15"/>
    <p:sldId id="352" r:id="rId16"/>
    <p:sldId id="415" r:id="rId17"/>
    <p:sldId id="354" r:id="rId18"/>
    <p:sldId id="353" r:id="rId19"/>
    <p:sldId id="355" r:id="rId20"/>
    <p:sldId id="409" r:id="rId21"/>
    <p:sldId id="356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5" r:id="rId30"/>
    <p:sldId id="366" r:id="rId31"/>
    <p:sldId id="367" r:id="rId32"/>
    <p:sldId id="402" r:id="rId33"/>
    <p:sldId id="368" r:id="rId34"/>
    <p:sldId id="369" r:id="rId35"/>
    <p:sldId id="370" r:id="rId36"/>
    <p:sldId id="416" r:id="rId37"/>
    <p:sldId id="417" r:id="rId38"/>
    <p:sldId id="418" r:id="rId39"/>
    <p:sldId id="419" r:id="rId40"/>
    <p:sldId id="420" r:id="rId41"/>
    <p:sldId id="421" r:id="rId42"/>
    <p:sldId id="422" r:id="rId43"/>
    <p:sldId id="423" r:id="rId44"/>
    <p:sldId id="424" r:id="rId45"/>
    <p:sldId id="425" r:id="rId46"/>
    <p:sldId id="426" r:id="rId47"/>
    <p:sldId id="427" r:id="rId48"/>
    <p:sldId id="428" r:id="rId49"/>
    <p:sldId id="429" r:id="rId50"/>
    <p:sldId id="431" r:id="rId51"/>
    <p:sldId id="432" r:id="rId52"/>
    <p:sldId id="433" r:id="rId53"/>
    <p:sldId id="434" r:id="rId54"/>
    <p:sldId id="404" r:id="rId55"/>
    <p:sldId id="371" r:id="rId56"/>
    <p:sldId id="372" r:id="rId57"/>
    <p:sldId id="373" r:id="rId58"/>
    <p:sldId id="410" r:id="rId59"/>
    <p:sldId id="375" r:id="rId60"/>
    <p:sldId id="376" r:id="rId61"/>
    <p:sldId id="377" r:id="rId62"/>
    <p:sldId id="378" r:id="rId63"/>
    <p:sldId id="435" r:id="rId64"/>
    <p:sldId id="379" r:id="rId65"/>
    <p:sldId id="380" r:id="rId66"/>
    <p:sldId id="374" r:id="rId67"/>
    <p:sldId id="411" r:id="rId68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29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0F297C3-9C17-4D83-8D06-073FE7156636}" type="datetimeFigureOut">
              <a:rPr lang="en-SG" smtClean="0"/>
              <a:t>16/6/23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20944AB-9450-45DE-8E02-6649B9843C2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7350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SG" altLang="en-US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4050" eaLnBrk="0" hangingPunct="0"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804763" indent="-309524" defTabSz="944050" eaLnBrk="0" hangingPunct="0"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238098" indent="-247620" defTabSz="944050" eaLnBrk="0" hangingPunct="0"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733337" indent="-247620" defTabSz="944050" eaLnBrk="0" hangingPunct="0"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228576" indent="-247620" defTabSz="944050" eaLnBrk="0" hangingPunct="0"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723815" indent="-247620" defTabSz="94405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3219054" indent="-247620" defTabSz="94405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714293" indent="-247620" defTabSz="94405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4209532" indent="-247620" defTabSz="94405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fld id="{82BE9358-62D1-4C72-8487-3415FE5B8C84}" type="slidenum">
              <a:rPr lang="en-US" altLang="en-US" sz="1200"/>
              <a:pPr/>
              <a:t>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177980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1" y="1"/>
            <a:ext cx="9144000" cy="4953239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1625"/>
          </a:p>
        </p:txBody>
      </p:sp>
      <p:sp>
        <p:nvSpPr>
          <p:cNvPr id="4" name="Rectangle 11"/>
          <p:cNvSpPr>
            <a:spLocks noChangeArrowheads="1"/>
          </p:cNvSpPr>
          <p:nvPr userDrawn="1"/>
        </p:nvSpPr>
        <p:spPr bwMode="auto">
          <a:xfrm>
            <a:off x="1" y="6604318"/>
            <a:ext cx="9144000" cy="253682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1625"/>
          </a:p>
        </p:txBody>
      </p:sp>
      <p:pic>
        <p:nvPicPr>
          <p:cNvPr id="5" name="Picture 1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047" y="5198322"/>
            <a:ext cx="2317815" cy="11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9069" y="1375900"/>
            <a:ext cx="8098767" cy="1582285"/>
          </a:xfrm>
        </p:spPr>
        <p:txBody>
          <a:bodyPr/>
          <a:lstStyle>
            <a:lvl1pPr algn="ctr">
              <a:defRPr sz="4063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9948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0574199-541A-442D-BD63-BB275F057B6F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03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80067" y="825540"/>
            <a:ext cx="1941760" cy="53989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0499" y="825540"/>
            <a:ext cx="5692301" cy="53989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84C3F7-6313-43B9-8FA0-AEEB61BF0DA5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05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499" y="569904"/>
            <a:ext cx="6518763" cy="114371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B421092-8A9E-4509-949B-F11F09B532FB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107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4" y="4407180"/>
            <a:ext cx="7772757" cy="1361567"/>
          </a:xfrm>
        </p:spPr>
        <p:txBody>
          <a:bodyPr anchor="t"/>
          <a:lstStyle>
            <a:lvl1pPr algn="l">
              <a:defRPr sz="2708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084" y="2906589"/>
            <a:ext cx="7772757" cy="1500591"/>
          </a:xfrm>
        </p:spPr>
        <p:txBody>
          <a:bodyPr anchor="b"/>
          <a:lstStyle>
            <a:lvl1pPr marL="0" indent="0">
              <a:buNone/>
              <a:defRPr sz="1355"/>
            </a:lvl1pPr>
            <a:lvl2pPr marL="309570" indent="0">
              <a:buNone/>
              <a:defRPr sz="1219"/>
            </a:lvl2pPr>
            <a:lvl3pPr marL="619140" indent="0">
              <a:buNone/>
              <a:defRPr sz="1083"/>
            </a:lvl3pPr>
            <a:lvl4pPr marL="928710" indent="0">
              <a:buNone/>
              <a:defRPr sz="948"/>
            </a:lvl4pPr>
            <a:lvl5pPr marL="1238281" indent="0">
              <a:buNone/>
              <a:defRPr sz="948"/>
            </a:lvl5pPr>
            <a:lvl6pPr marL="1547851" indent="0">
              <a:buNone/>
              <a:defRPr sz="948"/>
            </a:lvl6pPr>
            <a:lvl7pPr marL="1857421" indent="0">
              <a:buNone/>
              <a:defRPr sz="948"/>
            </a:lvl7pPr>
            <a:lvl8pPr marL="2166991" indent="0">
              <a:buNone/>
              <a:defRPr sz="948"/>
            </a:lvl8pPr>
            <a:lvl9pPr marL="2476561" indent="0">
              <a:buNone/>
              <a:defRPr sz="94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2E3A226-6E30-4DE6-9E8C-249C8EDEBBA8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18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499" y="554982"/>
            <a:ext cx="6518763" cy="11437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501" y="1980723"/>
            <a:ext cx="3816314" cy="4243791"/>
          </a:xfrm>
        </p:spPr>
        <p:txBody>
          <a:bodyPr/>
          <a:lstStyle>
            <a:lvl1pPr>
              <a:defRPr sz="1896"/>
            </a:lvl1pPr>
            <a:lvl2pPr>
              <a:defRPr sz="1625"/>
            </a:lvl2pPr>
            <a:lvl3pPr>
              <a:defRPr sz="1355"/>
            </a:lvl3pPr>
            <a:lvl4pPr>
              <a:defRPr sz="1219"/>
            </a:lvl4pPr>
            <a:lvl5pPr>
              <a:defRPr sz="1219"/>
            </a:lvl5pPr>
            <a:lvl6pPr>
              <a:defRPr sz="1219"/>
            </a:lvl6pPr>
            <a:lvl7pPr>
              <a:defRPr sz="1219"/>
            </a:lvl7pPr>
            <a:lvl8pPr>
              <a:defRPr sz="1219"/>
            </a:lvl8pPr>
            <a:lvl9pPr>
              <a:defRPr sz="121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4082" y="1980723"/>
            <a:ext cx="3817745" cy="4243791"/>
          </a:xfrm>
        </p:spPr>
        <p:txBody>
          <a:bodyPr/>
          <a:lstStyle>
            <a:lvl1pPr>
              <a:defRPr sz="1896"/>
            </a:lvl1pPr>
            <a:lvl2pPr>
              <a:defRPr sz="1625"/>
            </a:lvl2pPr>
            <a:lvl3pPr>
              <a:defRPr sz="1355"/>
            </a:lvl3pPr>
            <a:lvl4pPr>
              <a:defRPr sz="1219"/>
            </a:lvl4pPr>
            <a:lvl5pPr>
              <a:defRPr sz="1219"/>
            </a:lvl5pPr>
            <a:lvl6pPr>
              <a:defRPr sz="1219"/>
            </a:lvl6pPr>
            <a:lvl7pPr>
              <a:defRPr sz="1219"/>
            </a:lvl7pPr>
            <a:lvl8pPr>
              <a:defRPr sz="1219"/>
            </a:lvl8pPr>
            <a:lvl9pPr>
              <a:defRPr sz="121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B8A561D-031E-4C46-8BE8-07B563279054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463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558" y="275180"/>
            <a:ext cx="8228885" cy="114228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558" y="1534989"/>
            <a:ext cx="4039375" cy="639220"/>
          </a:xfrm>
        </p:spPr>
        <p:txBody>
          <a:bodyPr anchor="b"/>
          <a:lstStyle>
            <a:lvl1pPr marL="0" indent="0">
              <a:buNone/>
              <a:defRPr sz="1625" b="1"/>
            </a:lvl1pPr>
            <a:lvl2pPr marL="309570" indent="0">
              <a:buNone/>
              <a:defRPr sz="1355" b="1"/>
            </a:lvl2pPr>
            <a:lvl3pPr marL="619140" indent="0">
              <a:buNone/>
              <a:defRPr sz="1219" b="1"/>
            </a:lvl3pPr>
            <a:lvl4pPr marL="928710" indent="0">
              <a:buNone/>
              <a:defRPr sz="1083" b="1"/>
            </a:lvl4pPr>
            <a:lvl5pPr marL="1238281" indent="0">
              <a:buNone/>
              <a:defRPr sz="1083" b="1"/>
            </a:lvl5pPr>
            <a:lvl6pPr marL="1547851" indent="0">
              <a:buNone/>
              <a:defRPr sz="1083" b="1"/>
            </a:lvl6pPr>
            <a:lvl7pPr marL="1857421" indent="0">
              <a:buNone/>
              <a:defRPr sz="1083" b="1"/>
            </a:lvl7pPr>
            <a:lvl8pPr marL="2166991" indent="0">
              <a:buNone/>
              <a:defRPr sz="1083" b="1"/>
            </a:lvl8pPr>
            <a:lvl9pPr marL="2476561" indent="0">
              <a:buNone/>
              <a:defRPr sz="108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558" y="2174210"/>
            <a:ext cx="4039375" cy="3951411"/>
          </a:xfrm>
        </p:spPr>
        <p:txBody>
          <a:bodyPr/>
          <a:lstStyle>
            <a:lvl1pPr>
              <a:defRPr sz="1625"/>
            </a:lvl1pPr>
            <a:lvl2pPr>
              <a:defRPr sz="1355"/>
            </a:lvl2pPr>
            <a:lvl3pPr>
              <a:defRPr sz="1219"/>
            </a:lvl3pPr>
            <a:lvl4pPr>
              <a:defRPr sz="1083"/>
            </a:lvl4pPr>
            <a:lvl5pPr>
              <a:defRPr sz="1083"/>
            </a:lvl5pPr>
            <a:lvl6pPr>
              <a:defRPr sz="1083"/>
            </a:lvl6pPr>
            <a:lvl7pPr>
              <a:defRPr sz="1083"/>
            </a:lvl7pPr>
            <a:lvl8pPr>
              <a:defRPr sz="1083"/>
            </a:lvl8pPr>
            <a:lvl9pPr>
              <a:defRPr sz="10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639" y="1534989"/>
            <a:ext cx="4040804" cy="639220"/>
          </a:xfrm>
        </p:spPr>
        <p:txBody>
          <a:bodyPr anchor="b"/>
          <a:lstStyle>
            <a:lvl1pPr marL="0" indent="0">
              <a:buNone/>
              <a:defRPr sz="1625" b="1"/>
            </a:lvl1pPr>
            <a:lvl2pPr marL="309570" indent="0">
              <a:buNone/>
              <a:defRPr sz="1355" b="1"/>
            </a:lvl2pPr>
            <a:lvl3pPr marL="619140" indent="0">
              <a:buNone/>
              <a:defRPr sz="1219" b="1"/>
            </a:lvl3pPr>
            <a:lvl4pPr marL="928710" indent="0">
              <a:buNone/>
              <a:defRPr sz="1083" b="1"/>
            </a:lvl4pPr>
            <a:lvl5pPr marL="1238281" indent="0">
              <a:buNone/>
              <a:defRPr sz="1083" b="1"/>
            </a:lvl5pPr>
            <a:lvl6pPr marL="1547851" indent="0">
              <a:buNone/>
              <a:defRPr sz="1083" b="1"/>
            </a:lvl6pPr>
            <a:lvl7pPr marL="1857421" indent="0">
              <a:buNone/>
              <a:defRPr sz="1083" b="1"/>
            </a:lvl7pPr>
            <a:lvl8pPr marL="2166991" indent="0">
              <a:buNone/>
              <a:defRPr sz="1083" b="1"/>
            </a:lvl8pPr>
            <a:lvl9pPr marL="2476561" indent="0">
              <a:buNone/>
              <a:defRPr sz="108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639" y="2174210"/>
            <a:ext cx="4040804" cy="3951411"/>
          </a:xfrm>
        </p:spPr>
        <p:txBody>
          <a:bodyPr/>
          <a:lstStyle>
            <a:lvl1pPr>
              <a:defRPr sz="1625"/>
            </a:lvl1pPr>
            <a:lvl2pPr>
              <a:defRPr sz="1355"/>
            </a:lvl2pPr>
            <a:lvl3pPr>
              <a:defRPr sz="1219"/>
            </a:lvl3pPr>
            <a:lvl4pPr>
              <a:defRPr sz="1083"/>
            </a:lvl4pPr>
            <a:lvl5pPr>
              <a:defRPr sz="1083"/>
            </a:lvl5pPr>
            <a:lvl6pPr>
              <a:defRPr sz="1083"/>
            </a:lvl6pPr>
            <a:lvl7pPr>
              <a:defRPr sz="1083"/>
            </a:lvl7pPr>
            <a:lvl8pPr>
              <a:defRPr sz="1083"/>
            </a:lvl8pPr>
            <a:lvl9pPr>
              <a:defRPr sz="10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CEB8533-CE85-4DBF-AEA3-5156B892FCBE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83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CA4D5B0-F94C-4A30-AD62-A23380D72EE3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351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0699C9E-2E8D-4D3C-ABF9-CB5FFE5481EB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786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557" y="273749"/>
            <a:ext cx="3008441" cy="1160915"/>
          </a:xfrm>
        </p:spPr>
        <p:txBody>
          <a:bodyPr anchor="b"/>
          <a:lstStyle>
            <a:lvl1pPr algn="l">
              <a:defRPr sz="1355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668" y="273748"/>
            <a:ext cx="5111775" cy="5851873"/>
          </a:xfrm>
        </p:spPr>
        <p:txBody>
          <a:bodyPr/>
          <a:lstStyle>
            <a:lvl1pPr>
              <a:defRPr sz="2167"/>
            </a:lvl1pPr>
            <a:lvl2pPr>
              <a:defRPr sz="1896"/>
            </a:lvl2pPr>
            <a:lvl3pPr>
              <a:defRPr sz="1625"/>
            </a:lvl3pPr>
            <a:lvl4pPr>
              <a:defRPr sz="1355"/>
            </a:lvl4pPr>
            <a:lvl5pPr>
              <a:defRPr sz="1355"/>
            </a:lvl5pPr>
            <a:lvl6pPr>
              <a:defRPr sz="1355"/>
            </a:lvl6pPr>
            <a:lvl7pPr>
              <a:defRPr sz="1355"/>
            </a:lvl7pPr>
            <a:lvl8pPr>
              <a:defRPr sz="1355"/>
            </a:lvl8pPr>
            <a:lvl9pPr>
              <a:defRPr sz="135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557" y="1434664"/>
            <a:ext cx="3008441" cy="4690957"/>
          </a:xfrm>
        </p:spPr>
        <p:txBody>
          <a:bodyPr/>
          <a:lstStyle>
            <a:lvl1pPr marL="0" indent="0">
              <a:buNone/>
              <a:defRPr sz="948"/>
            </a:lvl1pPr>
            <a:lvl2pPr marL="309570" indent="0">
              <a:buNone/>
              <a:defRPr sz="812"/>
            </a:lvl2pPr>
            <a:lvl3pPr marL="619140" indent="0">
              <a:buNone/>
              <a:defRPr sz="677"/>
            </a:lvl3pPr>
            <a:lvl4pPr marL="928710" indent="0">
              <a:buNone/>
              <a:defRPr sz="610"/>
            </a:lvl4pPr>
            <a:lvl5pPr marL="1238281" indent="0">
              <a:buNone/>
              <a:defRPr sz="610"/>
            </a:lvl5pPr>
            <a:lvl6pPr marL="1547851" indent="0">
              <a:buNone/>
              <a:defRPr sz="610"/>
            </a:lvl6pPr>
            <a:lvl7pPr marL="1857421" indent="0">
              <a:buNone/>
              <a:defRPr sz="610"/>
            </a:lvl7pPr>
            <a:lvl8pPr marL="2166991" indent="0">
              <a:buNone/>
              <a:defRPr sz="610"/>
            </a:lvl8pPr>
            <a:lvl9pPr marL="2476561" indent="0">
              <a:buNone/>
              <a:defRPr sz="6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DCB0E37-8CB9-480C-9AFF-44A8B18EB558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97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625" y="4801317"/>
            <a:ext cx="5486399" cy="566126"/>
          </a:xfrm>
        </p:spPr>
        <p:txBody>
          <a:bodyPr anchor="b"/>
          <a:lstStyle>
            <a:lvl1pPr algn="l">
              <a:defRPr sz="1355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1625" y="613422"/>
            <a:ext cx="5486399" cy="4114800"/>
          </a:xfrm>
        </p:spPr>
        <p:txBody>
          <a:bodyPr/>
          <a:lstStyle>
            <a:lvl1pPr marL="0" indent="0">
              <a:buNone/>
              <a:defRPr sz="2167"/>
            </a:lvl1pPr>
            <a:lvl2pPr marL="309570" indent="0">
              <a:buNone/>
              <a:defRPr sz="1896"/>
            </a:lvl2pPr>
            <a:lvl3pPr marL="619140" indent="0">
              <a:buNone/>
              <a:defRPr sz="1625"/>
            </a:lvl3pPr>
            <a:lvl4pPr marL="928710" indent="0">
              <a:buNone/>
              <a:defRPr sz="1355"/>
            </a:lvl4pPr>
            <a:lvl5pPr marL="1238281" indent="0">
              <a:buNone/>
              <a:defRPr sz="1355"/>
            </a:lvl5pPr>
            <a:lvl6pPr marL="1547851" indent="0">
              <a:buNone/>
              <a:defRPr sz="1355"/>
            </a:lvl6pPr>
            <a:lvl7pPr marL="1857421" indent="0">
              <a:buNone/>
              <a:defRPr sz="1355"/>
            </a:lvl7pPr>
            <a:lvl8pPr marL="2166991" indent="0">
              <a:buNone/>
              <a:defRPr sz="1355"/>
            </a:lvl8pPr>
            <a:lvl9pPr marL="2476561" indent="0">
              <a:buNone/>
              <a:defRPr sz="1355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1625" y="5367443"/>
            <a:ext cx="5486399" cy="805475"/>
          </a:xfrm>
        </p:spPr>
        <p:txBody>
          <a:bodyPr/>
          <a:lstStyle>
            <a:lvl1pPr marL="0" indent="0">
              <a:buNone/>
              <a:defRPr sz="948"/>
            </a:lvl1pPr>
            <a:lvl2pPr marL="309570" indent="0">
              <a:buNone/>
              <a:defRPr sz="812"/>
            </a:lvl2pPr>
            <a:lvl3pPr marL="619140" indent="0">
              <a:buNone/>
              <a:defRPr sz="677"/>
            </a:lvl3pPr>
            <a:lvl4pPr marL="928710" indent="0">
              <a:buNone/>
              <a:defRPr sz="610"/>
            </a:lvl4pPr>
            <a:lvl5pPr marL="1238281" indent="0">
              <a:buNone/>
              <a:defRPr sz="610"/>
            </a:lvl5pPr>
            <a:lvl6pPr marL="1547851" indent="0">
              <a:buNone/>
              <a:defRPr sz="610"/>
            </a:lvl6pPr>
            <a:lvl7pPr marL="1857421" indent="0">
              <a:buNone/>
              <a:defRPr sz="610"/>
            </a:lvl7pPr>
            <a:lvl8pPr marL="2166991" indent="0">
              <a:buNone/>
              <a:defRPr sz="610"/>
            </a:lvl8pPr>
            <a:lvl9pPr marL="2476561" indent="0">
              <a:buNone/>
              <a:defRPr sz="6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9EA0026-3E0A-467C-A77C-0D95BD348815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552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0499" y="554982"/>
            <a:ext cx="6518763" cy="1143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384" tIns="50691" rIns="101384" bIns="5069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0500" y="1818969"/>
            <a:ext cx="7771328" cy="4405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384" tIns="50691" rIns="101384" bIns="5069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50499" y="6334872"/>
            <a:ext cx="190458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384" tIns="50691" rIns="101384" bIns="50691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677">
                <a:solidFill>
                  <a:srgbClr val="003399"/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1995" y="6334872"/>
            <a:ext cx="190458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384" tIns="50691" rIns="101384" bIns="50691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677">
                <a:solidFill>
                  <a:srgbClr val="003399"/>
                </a:solidFill>
              </a:defRPr>
            </a:lvl1pPr>
          </a:lstStyle>
          <a:p>
            <a:fld id="{7DD0F54A-7FC4-4DC8-816F-141A28D7A639}" type="slidenum">
              <a:rPr lang="en-GB" altLang="en-US"/>
              <a:pPr/>
              <a:t>‹#›</a:t>
            </a:fld>
            <a:endParaRPr lang="en-GB" altLang="en-US" sz="1083"/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1" y="6601452"/>
            <a:ext cx="9144000" cy="253682"/>
          </a:xfrm>
          <a:prstGeom prst="rect">
            <a:avLst/>
          </a:prstGeom>
          <a:solidFill>
            <a:srgbClr val="00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1625"/>
          </a:p>
        </p:txBody>
      </p:sp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1" y="0"/>
            <a:ext cx="9144000" cy="253682"/>
          </a:xfrm>
          <a:prstGeom prst="rect">
            <a:avLst/>
          </a:prstGeom>
          <a:solidFill>
            <a:srgbClr val="00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1625"/>
          </a:p>
        </p:txBody>
      </p:sp>
      <p:sp>
        <p:nvSpPr>
          <p:cNvPr id="1032" name="Text Box 11"/>
          <p:cNvSpPr txBox="1">
            <a:spLocks noChangeArrowheads="1"/>
          </p:cNvSpPr>
          <p:nvPr/>
        </p:nvSpPr>
        <p:spPr bwMode="auto">
          <a:xfrm>
            <a:off x="550500" y="323910"/>
            <a:ext cx="6520193" cy="24853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15" baseline="0" dirty="0">
                <a:solidFill>
                  <a:srgbClr val="003399"/>
                </a:solidFill>
                <a:latin typeface="Times New Roman" panose="02020603050405020304" pitchFamily="18" charset="0"/>
              </a:rPr>
              <a:t>SWS3009  Lecture 1  Deep Learning I</a:t>
            </a:r>
            <a:r>
              <a:rPr lang="en-US" altLang="en-US" sz="1015" dirty="0">
                <a:solidFill>
                  <a:srgbClr val="003399"/>
                </a:solidFill>
                <a:latin typeface="Times New Roman" panose="02020603050405020304" pitchFamily="18" charset="0"/>
              </a:rPr>
              <a:t>			Page: </a:t>
            </a:r>
            <a:fld id="{49A9A4C6-A24E-4FBB-A733-87BDEC242BCE}" type="slidenum">
              <a:rPr lang="en-US" altLang="en-US" sz="1015">
                <a:solidFill>
                  <a:srgbClr val="003399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‹#›</a:t>
            </a:fld>
            <a:endParaRPr lang="en-GB" altLang="en-US" sz="1015" dirty="0">
              <a:solidFill>
                <a:srgbClr val="003399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33" name="Picture 15" descr="full colour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880" y="374074"/>
            <a:ext cx="1038083" cy="667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2935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6859" rtl="0" eaLnBrk="0" fontAlgn="base" hangingPunct="0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+mj-lt"/>
          <a:ea typeface="+mj-ea"/>
          <a:cs typeface="+mj-cs"/>
        </a:defRPr>
      </a:lvl1pPr>
      <a:lvl2pPr algn="l" defTabSz="686859" rtl="0" eaLnBrk="0" fontAlgn="base" hangingPunct="0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2pPr>
      <a:lvl3pPr algn="l" defTabSz="686859" rtl="0" eaLnBrk="0" fontAlgn="base" hangingPunct="0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3pPr>
      <a:lvl4pPr algn="l" defTabSz="686859" rtl="0" eaLnBrk="0" fontAlgn="base" hangingPunct="0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4pPr>
      <a:lvl5pPr algn="l" defTabSz="686859" rtl="0" eaLnBrk="0" fontAlgn="base" hangingPunct="0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5pPr>
      <a:lvl6pPr marL="309570" algn="l" defTabSz="686859" rtl="0" fontAlgn="base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6pPr>
      <a:lvl7pPr marL="619140" algn="l" defTabSz="686859" rtl="0" fontAlgn="base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7pPr>
      <a:lvl8pPr marL="928710" algn="l" defTabSz="686859" rtl="0" fontAlgn="base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8pPr>
      <a:lvl9pPr marL="1238281" algn="l" defTabSz="686859" rtl="0" fontAlgn="base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9pPr>
    </p:titleStyle>
    <p:bodyStyle>
      <a:lvl1pPr marL="232178" indent="-232178" algn="l" defTabSz="686859" rtl="0" eaLnBrk="0" fontAlgn="base" hangingPunct="0">
        <a:spcBef>
          <a:spcPct val="20000"/>
        </a:spcBef>
        <a:spcAft>
          <a:spcPct val="0"/>
        </a:spcAft>
        <a:buChar char="•"/>
        <a:defRPr sz="1693" b="1">
          <a:solidFill>
            <a:srgbClr val="003399"/>
          </a:solidFill>
          <a:latin typeface="+mn-lt"/>
          <a:ea typeface="+mn-ea"/>
          <a:cs typeface="+mn-cs"/>
        </a:defRPr>
      </a:lvl1pPr>
      <a:lvl2pPr marL="253676" indent="4300" algn="l" defTabSz="686859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760">
          <a:solidFill>
            <a:srgbClr val="003399"/>
          </a:solidFill>
          <a:latin typeface="+mn-lt"/>
        </a:defRPr>
      </a:lvl2pPr>
      <a:lvl3pPr marL="511651" indent="107490" algn="l" defTabSz="686859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ü"/>
        <a:defRPr sz="1490" b="1">
          <a:solidFill>
            <a:srgbClr val="FF6600"/>
          </a:solidFill>
          <a:latin typeface="+mn-lt"/>
        </a:defRPr>
      </a:lvl3pPr>
      <a:lvl4pPr marL="773925" indent="4300" algn="l" defTabSz="686859" rtl="0" eaLnBrk="0" fontAlgn="base" hangingPunct="0">
        <a:spcBef>
          <a:spcPct val="20000"/>
        </a:spcBef>
        <a:spcAft>
          <a:spcPct val="0"/>
        </a:spcAft>
        <a:buChar char="–"/>
        <a:defRPr sz="1490" i="1">
          <a:solidFill>
            <a:srgbClr val="003399"/>
          </a:solidFill>
          <a:latin typeface="+mn-lt"/>
        </a:defRPr>
      </a:lvl4pPr>
      <a:lvl5pPr marL="1031900" indent="206380" algn="l" defTabSz="686859" rtl="0" eaLnBrk="0" fontAlgn="base" hangingPunct="0">
        <a:spcBef>
          <a:spcPct val="20000"/>
        </a:spcBef>
        <a:spcAft>
          <a:spcPct val="0"/>
        </a:spcAft>
        <a:buChar char="»"/>
        <a:defRPr sz="1355">
          <a:solidFill>
            <a:srgbClr val="003399"/>
          </a:solidFill>
          <a:latin typeface="+mn-lt"/>
        </a:defRPr>
      </a:lvl5pPr>
      <a:lvl6pPr marL="1341470" algn="l" defTabSz="686859" rtl="0" fontAlgn="base">
        <a:spcBef>
          <a:spcPct val="20000"/>
        </a:spcBef>
        <a:spcAft>
          <a:spcPct val="0"/>
        </a:spcAft>
        <a:defRPr sz="1355">
          <a:solidFill>
            <a:srgbClr val="003399"/>
          </a:solidFill>
          <a:latin typeface="+mn-lt"/>
        </a:defRPr>
      </a:lvl6pPr>
      <a:lvl7pPr marL="1651041" algn="l" defTabSz="686859" rtl="0" fontAlgn="base">
        <a:spcBef>
          <a:spcPct val="20000"/>
        </a:spcBef>
        <a:spcAft>
          <a:spcPct val="0"/>
        </a:spcAft>
        <a:defRPr sz="1355">
          <a:solidFill>
            <a:srgbClr val="003399"/>
          </a:solidFill>
          <a:latin typeface="+mn-lt"/>
        </a:defRPr>
      </a:lvl7pPr>
      <a:lvl8pPr marL="1960611" algn="l" defTabSz="686859" rtl="0" fontAlgn="base">
        <a:spcBef>
          <a:spcPct val="20000"/>
        </a:spcBef>
        <a:spcAft>
          <a:spcPct val="0"/>
        </a:spcAft>
        <a:defRPr sz="1355">
          <a:solidFill>
            <a:srgbClr val="003399"/>
          </a:solidFill>
          <a:latin typeface="+mn-lt"/>
        </a:defRPr>
      </a:lvl8pPr>
      <a:lvl9pPr marL="2270181" algn="l" defTabSz="686859" rtl="0" fontAlgn="base">
        <a:spcBef>
          <a:spcPct val="20000"/>
        </a:spcBef>
        <a:spcAft>
          <a:spcPct val="0"/>
        </a:spcAft>
        <a:defRPr sz="1355">
          <a:solidFill>
            <a:srgbClr val="003399"/>
          </a:solidFill>
          <a:latin typeface="+mn-lt"/>
        </a:defRPr>
      </a:lvl9pPr>
    </p:bodyStyle>
    <p:otherStyle>
      <a:defPPr>
        <a:defRPr lang="en-US"/>
      </a:defPPr>
      <a:lvl1pPr marL="0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1pPr>
      <a:lvl2pPr marL="309570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2pPr>
      <a:lvl3pPr marL="619140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3pPr>
      <a:lvl4pPr marL="928710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4pPr>
      <a:lvl5pPr marL="1238281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5pPr>
      <a:lvl6pPr marL="1547851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6pPr>
      <a:lvl7pPr marL="1857421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7pPr>
      <a:lvl8pPr marL="2166991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8pPr>
      <a:lvl9pPr marL="2476561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olintan@nus.edu.s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www.columbia.edu/~jsl2239/transforme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7"/>
          <p:cNvSpPr>
            <a:spLocks noChangeArrowheads="1"/>
          </p:cNvSpPr>
          <p:nvPr/>
        </p:nvSpPr>
        <p:spPr bwMode="auto">
          <a:xfrm>
            <a:off x="1" y="8043"/>
            <a:ext cx="9144000" cy="4941621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2162"/>
          </a:p>
        </p:txBody>
      </p:sp>
      <p:sp>
        <p:nvSpPr>
          <p:cNvPr id="13315" name="Text Box 18"/>
          <p:cNvSpPr txBox="1">
            <a:spLocks noChangeArrowheads="1"/>
          </p:cNvSpPr>
          <p:nvPr/>
        </p:nvSpPr>
        <p:spPr bwMode="auto">
          <a:xfrm>
            <a:off x="713505" y="251120"/>
            <a:ext cx="7728431" cy="487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323" dirty="0">
                <a:solidFill>
                  <a:schemeClr val="bg1"/>
                </a:solidFill>
                <a:latin typeface="Times New Roman" panose="02020603050405020304" pitchFamily="18" charset="0"/>
              </a:rPr>
              <a:t>SWS3009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4323" dirty="0">
                <a:solidFill>
                  <a:schemeClr val="bg1"/>
                </a:solidFill>
                <a:latin typeface="Times New Roman" panose="02020603050405020304" pitchFamily="18" charset="0"/>
              </a:rPr>
              <a:t>Lecture 1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4323" dirty="0">
                <a:solidFill>
                  <a:schemeClr val="bg1"/>
                </a:solidFill>
                <a:latin typeface="Times New Roman" panose="02020603050405020304" pitchFamily="18" charset="0"/>
              </a:rPr>
              <a:t>Deep Learning I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4323" dirty="0">
                <a:solidFill>
                  <a:schemeClr val="bg1"/>
                </a:solidFill>
                <a:latin typeface="Times New Roman" panose="02020603050405020304" pitchFamily="18" charset="0"/>
                <a:hlinkClick r:id="rId3"/>
              </a:rPr>
              <a:t>colintan@nus.edu.sg</a:t>
            </a:r>
            <a:endParaRPr lang="en-US" altLang="en-US" sz="4323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50000"/>
              </a:spcBef>
            </a:pPr>
            <a:endParaRPr lang="en-GB" altLang="en-US" sz="4864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6" name="Rectangle 19"/>
          <p:cNvSpPr>
            <a:spLocks noChangeArrowheads="1"/>
          </p:cNvSpPr>
          <p:nvPr/>
        </p:nvSpPr>
        <p:spPr bwMode="auto">
          <a:xfrm>
            <a:off x="1" y="6596870"/>
            <a:ext cx="9144000" cy="2530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2162"/>
          </a:p>
        </p:txBody>
      </p:sp>
      <p:pic>
        <p:nvPicPr>
          <p:cNvPr id="13317" name="Picture 22" descr="full colou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976" y="5115528"/>
            <a:ext cx="2140511" cy="1374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2040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01374-D451-98F7-9B98-C6CA46819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  <a:br>
              <a:rPr lang="en-US" dirty="0"/>
            </a:br>
            <a:r>
              <a:rPr lang="en-US" dirty="0"/>
              <a:t>Recurrent Neural Networks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DD02F-56EB-FF22-4144-FE5544321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issue is that the error gradients either become very small – vanishing – or very large – exploding.</a:t>
            </a:r>
          </a:p>
          <a:p>
            <a:pPr lvl="1"/>
            <a:r>
              <a:rPr lang="en-GB" dirty="0"/>
              <a:t>Errors either shrink or grow across time steps.</a:t>
            </a:r>
          </a:p>
          <a:p>
            <a:r>
              <a:rPr lang="en-GB" dirty="0"/>
              <a:t>The solution then is to maintain a (near) constant gradient across time-steps so errors neither grow now shrink:</a:t>
            </a:r>
          </a:p>
          <a:p>
            <a:pPr lvl="1"/>
            <a:r>
              <a:rPr lang="en-GB" dirty="0"/>
              <a:t>Constant Error Carousel.</a:t>
            </a:r>
          </a:p>
          <a:p>
            <a:r>
              <a:rPr lang="en-GB" dirty="0"/>
              <a:t>This is the basis of Long Short-Term Memory or LSTM.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528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LSTM Cell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SG" dirty="0"/>
                  <a:t>The diagram below shows a typical LSTM cell:</a:t>
                </a:r>
              </a:p>
              <a:p>
                <a:pPr lvl="1"/>
                <a:r>
                  <a:rPr lang="en-SG" dirty="0"/>
                  <a:t>The star of the show is the state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SG" dirty="0"/>
                  <a:t> which maintains information about steps in the sequence over a potentially infinite time – no more vanishing or exploding gradients!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26" t="-2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447" y="3014645"/>
            <a:ext cx="6250463" cy="349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56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LSTM Cell</a:t>
            </a:r>
            <a:br>
              <a:rPr lang="en-SG" dirty="0"/>
            </a:br>
            <a:r>
              <a:rPr lang="en-SG" dirty="0"/>
              <a:t>Input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Learning in the LSTM is controlled through three gates:</a:t>
            </a:r>
          </a:p>
          <a:p>
            <a:pPr lvl="1"/>
            <a:r>
              <a:rPr lang="en-SG" dirty="0"/>
              <a:t>Every gate is a neural network that is trained using gradient descent.</a:t>
            </a:r>
          </a:p>
          <a:p>
            <a:r>
              <a:rPr lang="en-SG" dirty="0"/>
              <a:t>The first gate is the input gate:</a:t>
            </a:r>
          </a:p>
          <a:p>
            <a:pPr lvl="1"/>
            <a:r>
              <a:rPr lang="en-SG" dirty="0"/>
              <a:t>Controls whether the current input can alter the stored state of the cell.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1DBE8-BC78-5905-509A-3D5B80C53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447" y="3108774"/>
            <a:ext cx="6250463" cy="349511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A71AE1A-EC52-BE33-66DC-D9D08471A9D5}"/>
              </a:ext>
            </a:extLst>
          </p:cNvPr>
          <p:cNvSpPr/>
          <p:nvPr/>
        </p:nvSpPr>
        <p:spPr bwMode="auto">
          <a:xfrm>
            <a:off x="1156447" y="3108774"/>
            <a:ext cx="4424082" cy="3115741"/>
          </a:xfrm>
          <a:prstGeom prst="round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928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LSTM Cell</a:t>
            </a:r>
            <a:br>
              <a:rPr lang="en-SG" dirty="0"/>
            </a:br>
            <a:r>
              <a:rPr lang="en-SG" dirty="0"/>
              <a:t>Input Stage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0500" y="1818969"/>
                <a:ext cx="6078900" cy="4405546"/>
              </a:xfrm>
            </p:spPr>
            <p:txBody>
              <a:bodyPr/>
              <a:lstStyle/>
              <a:p>
                <a:r>
                  <a:rPr lang="en-SG" dirty="0"/>
                  <a:t>The cell receives two inputs: </a:t>
                </a:r>
                <a:r>
                  <a:rPr lang="en-SG" i="1" dirty="0" err="1"/>
                  <a:t>x</a:t>
                </a:r>
                <a:r>
                  <a:rPr lang="en-SG" i="1" baseline="-25000" dirty="0" err="1"/>
                  <a:t>t</a:t>
                </a:r>
                <a:r>
                  <a:rPr lang="en-SG" dirty="0"/>
                  <a:t>, which is the current input, and </a:t>
                </a:r>
                <a:r>
                  <a:rPr lang="en-SG" i="1" dirty="0"/>
                  <a:t>h</a:t>
                </a:r>
                <a:r>
                  <a:rPr lang="en-SG" i="1" baseline="-25000" dirty="0"/>
                  <a:t>t-1</a:t>
                </a:r>
                <a:r>
                  <a:rPr lang="en-SG" i="1" dirty="0"/>
                  <a:t> </a:t>
                </a:r>
                <a:r>
                  <a:rPr lang="en-SG" dirty="0"/>
                  <a:t>which is the output from the previous time step. </a:t>
                </a:r>
              </a:p>
              <a:p>
                <a:pPr lvl="1"/>
                <a:r>
                  <a:rPr lang="en-SG" dirty="0"/>
                  <a:t>Both are multiplied by weights, and put through a </a:t>
                </a:r>
                <a:r>
                  <a:rPr lang="en-SG" i="1" dirty="0"/>
                  <a:t>tanh</a:t>
                </a:r>
                <a:r>
                  <a:rPr lang="en-SG" dirty="0"/>
                  <a:t> function to squeeze it between -1 and 1:</a:t>
                </a:r>
              </a:p>
              <a:p>
                <a:pPr lvl="1"/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𝒊𝒏</m:t>
                        </m:r>
                      </m:e>
                      <m:sub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SG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b="1" i="1" smtClean="0">
                        <a:latin typeface="Cambria Math" panose="02040503050406030204" pitchFamily="18" charset="0"/>
                      </a:rPr>
                      <m:t>𝒕𝒂𝒏𝒉</m:t>
                    </m:r>
                    <m:r>
                      <a:rPr lang="en-SG" b="1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SG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𝒊𝒏</m:t>
                        </m:r>
                      </m:sup>
                    </m:sSubSup>
                    <m:r>
                      <a:rPr lang="en-SG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sSubSup>
                      <m:sSubSupPr>
                        <m:ctrlPr>
                          <a:rPr lang="en-SG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𝒊𝒏</m:t>
                        </m:r>
                      </m:sup>
                    </m:sSubSup>
                    <m:r>
                      <a:rPr lang="en-SG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Sup>
                      <m:sSubSupPr>
                        <m:ctrlPr>
                          <a:rPr lang="en-SG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𝒊𝒏</m:t>
                        </m:r>
                      </m:sup>
                    </m:sSubSup>
                    <m:r>
                      <a:rPr lang="en-SG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G" dirty="0"/>
              </a:p>
              <a:p>
                <a:pPr lvl="1"/>
                <a:endParaRPr lang="en-SG" dirty="0"/>
              </a:p>
              <a:p>
                <a:pPr lvl="1"/>
                <a:r>
                  <a:rPr lang="en-SG" dirty="0"/>
                  <a:t>The input gate is a neural network that is trained to decide whether to update the stored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SG" dirty="0"/>
                  <a:t> with the current input:</a:t>
                </a:r>
              </a:p>
              <a:p>
                <a:pPr lvl="1"/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SG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en-SG" b="1" i="1" smtClean="0">
                              <a:latin typeface="Cambria Math" panose="02040503050406030204" pitchFamily="18" charset="0"/>
                            </a:rPr>
                            <m:t>𝒊𝒏</m:t>
                          </m:r>
                        </m:sup>
                      </m:sSubSup>
                      <m:r>
                        <a:rPr lang="en-SG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SG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Sup>
                        <m:sSubSupPr>
                          <m:ctrlP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𝒈𝒊𝒏</m:t>
                          </m:r>
                        </m:sup>
                      </m:sSubSup>
                      <m:r>
                        <a:rPr lang="en-SG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Sup>
                        <m:sSubSupPr>
                          <m:ctrlP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𝒈𝒊𝒏</m:t>
                          </m:r>
                        </m:sup>
                      </m:sSubSup>
                      <m:r>
                        <a:rPr lang="en-SG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r>
                  <a:rPr lang="en-SG" dirty="0"/>
                  <a:t>The output of this stage is given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𝒊𝒏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𝒊𝒏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</m:oMath>
                </a14:m>
                <a:r>
                  <a:rPr lang="en-SG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SG" i="1">
                            <a:latin typeface="Cambria Math" panose="02040503050406030204" pitchFamily="18" charset="0"/>
                          </a:rPr>
                          <m:t>𝒊𝒏</m:t>
                        </m:r>
                      </m:sup>
                    </m:sSubSup>
                  </m:oMath>
                </a14:m>
                <a:r>
                  <a:rPr lang="en-SG" dirty="0"/>
                  <a:t> and passed to the next stage</a:t>
                </a:r>
              </a:p>
              <a:p>
                <a:pPr lvl="1"/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500" y="1818969"/>
                <a:ext cx="6078900" cy="4405546"/>
              </a:xfrm>
              <a:blipFill>
                <a:blip r:embed="rId2"/>
                <a:stretch>
                  <a:fillRect l="-417" t="-2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422" y="2747124"/>
            <a:ext cx="2245551" cy="254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3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LSTM Cell</a:t>
            </a:r>
            <a:br>
              <a:rPr lang="en-SG" dirty="0"/>
            </a:br>
            <a:r>
              <a:rPr lang="en-SG" dirty="0"/>
              <a:t>Forget Gate (Constant Error Carousel)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0500" y="1818969"/>
                <a:ext cx="6518762" cy="4405546"/>
              </a:xfrm>
            </p:spPr>
            <p:txBody>
              <a:bodyPr/>
              <a:lstStyle/>
              <a:p>
                <a:r>
                  <a:rPr lang="en-US" dirty="0"/>
                  <a:t>The output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𝒊𝒏</m:t>
                        </m:r>
                      </m:sup>
                    </m:sSubSup>
                  </m:oMath>
                </a14:m>
                <a:r>
                  <a:rPr lang="en-SG" dirty="0"/>
                  <a:t> from the previous stage is always either:</a:t>
                </a:r>
              </a:p>
              <a:p>
                <a:pPr lvl="1"/>
                <a:r>
                  <a:rPr lang="en-SG" dirty="0"/>
                  <a:t>Close to 0, meaning that the inputs to the cell are suppressed, or:</a:t>
                </a:r>
              </a:p>
              <a:p>
                <a:pPr lvl="1"/>
                <a:r>
                  <a:rPr lang="en-SG" dirty="0"/>
                  <a:t>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𝒊𝒏</m:t>
                        </m:r>
                      </m:e>
                      <m:sub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SG" dirty="0"/>
                  <a:t> meaning that the inputs to the cell are passed on to the Forget Stage.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𝒊𝒏</m:t>
                        </m:r>
                      </m:sup>
                    </m:sSubSup>
                  </m:oMath>
                </a14:m>
                <a:r>
                  <a:rPr lang="en-SG" dirty="0"/>
                  <a:t> is added to the state variable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SG" dirty="0"/>
                  <a:t> in the forget stage.</a:t>
                </a:r>
              </a:p>
              <a:p>
                <a:pPr lvl="1"/>
                <a:r>
                  <a:rPr lang="en-SG" dirty="0"/>
                  <a:t>The result is sent back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SG" dirty="0"/>
                  <a:t> via the Forget Gate. </a:t>
                </a:r>
              </a:p>
              <a:p>
                <a:pPr lvl="1"/>
                <a:r>
                  <a:rPr lang="en-SG" dirty="0"/>
                  <a:t>As before this gate is a neural network that is trained to either be:</a:t>
                </a:r>
              </a:p>
              <a:p>
                <a:pPr lvl="2"/>
                <a:r>
                  <a:rPr lang="en-SG" dirty="0"/>
                  <a:t>Close to 1, thus allowing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SG" dirty="0"/>
                  <a:t> to be written back to itself – “constant error carousel”</a:t>
                </a:r>
              </a:p>
              <a:p>
                <a:pPr lvl="2"/>
                <a:r>
                  <a:rPr lang="en-SG" dirty="0"/>
                  <a:t>Close to 0, causing the value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SG" dirty="0"/>
                  <a:t> to be forgotten.</a:t>
                </a:r>
              </a:p>
              <a:p>
                <a:r>
                  <a:rPr lang="en-SG" dirty="0"/>
                  <a:t>The Forget gate thus controls whether the state variable is retained/updated or forgotten.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500" y="1818969"/>
                <a:ext cx="6518762" cy="4405546"/>
              </a:xfrm>
              <a:blipFill>
                <a:blip r:embed="rId2"/>
                <a:stretch>
                  <a:fillRect l="-3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654" y="3216814"/>
            <a:ext cx="1480084" cy="278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89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LSTM Cell</a:t>
            </a:r>
            <a:br>
              <a:rPr lang="en-SG" dirty="0"/>
            </a:br>
            <a:r>
              <a:rPr lang="en-SG" dirty="0"/>
              <a:t>Output Stage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0501" y="1980723"/>
                <a:ext cx="6392634" cy="4243791"/>
              </a:xfrm>
            </p:spPr>
            <p:txBody>
              <a:bodyPr/>
              <a:lstStyle/>
              <a:p>
                <a:r>
                  <a:rPr lang="en-SG" dirty="0"/>
                  <a:t>Finally the Output Gate controls whether the value that is stored in the cell is passed on to the next cell.</a:t>
                </a:r>
              </a:p>
              <a:p>
                <a:pPr lvl="1"/>
                <a:r>
                  <a:rPr lang="en-SG" dirty="0"/>
                  <a:t>Again the Output Gate is a neural network that is trained to produce a value that is:</a:t>
                </a:r>
              </a:p>
              <a:p>
                <a:pPr lvl="2"/>
                <a:r>
                  <a:rPr lang="en-SG" dirty="0"/>
                  <a:t>Very close to 1 – The value stored in this cell is passed to the next cell.</a:t>
                </a:r>
              </a:p>
              <a:p>
                <a:pPr lvl="2"/>
                <a:r>
                  <a:rPr lang="en-SG" dirty="0"/>
                  <a:t>Very close to 0 – The value in this cell is considered to be irrelevant and not passed on.</a:t>
                </a:r>
              </a:p>
              <a:p>
                <a:pPr marL="0" indent="0">
                  <a:buNone/>
                </a:pPr>
                <a:endParaRPr lang="en-SG" i="1" dirty="0"/>
              </a:p>
              <a:p>
                <a:r>
                  <a:rPr lang="en-SG" dirty="0"/>
                  <a:t>Now we can get the output of the LSTM cell,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SG" dirty="0"/>
                  <a:t> squeezed between -1 and 1.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SG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SG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b="1" i="1" smtClean="0">
                          <a:latin typeface="Cambria Math" panose="02040503050406030204" pitchFamily="18" charset="0"/>
                        </a:rPr>
                        <m:t>𝒕𝒂𝒏𝒉</m:t>
                      </m:r>
                      <m:r>
                        <a:rPr lang="en-SG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SG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SG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SG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SG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Sup>
                        <m:sSubSupPr>
                          <m:ctrlP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𝒐𝒖𝒕𝒑𝒖𝒕</m:t>
                          </m:r>
                        </m:sup>
                      </m:sSubSup>
                    </m:oMath>
                  </m:oMathPara>
                </a14:m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501" y="1980723"/>
                <a:ext cx="6392634" cy="4243791"/>
              </a:xfrm>
              <a:blipFill>
                <a:blip r:embed="rId2"/>
                <a:stretch>
                  <a:fillRect l="-397" t="-597" r="-9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344" y="2699056"/>
            <a:ext cx="1983656" cy="340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96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F326F-CBE3-8404-56D1-31741A40F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LSTM Cell</a:t>
            </a:r>
            <a:br>
              <a:rPr lang="en-GB" dirty="0"/>
            </a:br>
            <a:r>
              <a:rPr lang="en-GB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8A8D8D-D15E-0AD9-E1F6-2136DFFF1C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500" y="1818969"/>
                <a:ext cx="4565510" cy="4405546"/>
              </a:xfrm>
            </p:spPr>
            <p:txBody>
              <a:bodyPr/>
              <a:lstStyle/>
              <a:p>
                <a:r>
                  <a:rPr lang="en-GB" dirty="0"/>
                  <a:t>In summary, the LSTM cell:</a:t>
                </a:r>
              </a:p>
              <a:p>
                <a:pPr lvl="1"/>
                <a:r>
                  <a:rPr lang="en-GB" dirty="0"/>
                  <a:t>Maintains its state value in a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The Input Gate controls whether the current inputs and outputs from previous time steps will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.</a:t>
                </a:r>
              </a:p>
              <a:p>
                <a:pPr lvl="1"/>
                <a:r>
                  <a:rPr lang="en-GB" dirty="0"/>
                  <a:t>The Forget Gate controls whether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 is retained/updated (if the Input Gate is close to 1), or forgotten.</a:t>
                </a:r>
              </a:p>
              <a:p>
                <a:pPr lvl="1"/>
                <a:r>
                  <a:rPr lang="en-GB" dirty="0"/>
                  <a:t>The Output Gate controls whether the contents of the cell are passed on to the next cell.</a:t>
                </a:r>
              </a:p>
              <a:p>
                <a:r>
                  <a:rPr lang="en-GB" dirty="0"/>
                  <a:t>Every gate is a neural network that is trained using backpropagation to maximize the performance of the cell.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8A8D8D-D15E-0AD9-E1F6-2136DFFF1C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500" y="1818969"/>
                <a:ext cx="4565510" cy="4405546"/>
              </a:xfrm>
              <a:blipFill>
                <a:blip r:embed="rId2"/>
                <a:stretch>
                  <a:fillRect l="-556" t="-287" r="-2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367567C-AA2A-A9F6-4E41-0CDCEB149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809" y="2766349"/>
            <a:ext cx="3932906" cy="219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82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Hidden Layer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 stated earlier each gate is a neural network.</a:t>
                </a:r>
              </a:p>
              <a:p>
                <a:pPr lvl="1"/>
                <a:r>
                  <a:rPr lang="en-US" dirty="0"/>
                  <a:t>The number of nodes in each gate is called the “hidden layer size” of the LSTM.</a:t>
                </a:r>
              </a:p>
              <a:p>
                <a:r>
                  <a:rPr lang="en-US" dirty="0"/>
                  <a:t>If we have </a:t>
                </a:r>
                <a:r>
                  <a:rPr lang="en-US" i="1" dirty="0"/>
                  <a:t>m</a:t>
                </a:r>
                <a:r>
                  <a:rPr lang="en-US" dirty="0"/>
                  <a:t> hidden nodes in the LSTM:</a:t>
                </a:r>
              </a:p>
              <a:p>
                <a:pPr lvl="1"/>
                <a:r>
                  <a:rPr lang="en-US" dirty="0"/>
                  <a:t>Given an </a:t>
                </a:r>
                <a:r>
                  <a:rPr lang="en-US" i="1" dirty="0"/>
                  <a:t>n </a:t>
                </a:r>
                <a:r>
                  <a:rPr lang="en-US" dirty="0"/>
                  <a:t>dimension input, our matrix U has a dimension of </a:t>
                </a:r>
                <a:r>
                  <a:rPr lang="en-US" i="1" dirty="0"/>
                  <a:t>n * m</a:t>
                </a:r>
                <a:endParaRPr lang="en-US" dirty="0"/>
              </a:p>
              <a:p>
                <a:pPr lvl="1"/>
                <a:r>
                  <a:rPr lang="en-US" dirty="0"/>
                  <a:t>Given a </a:t>
                </a:r>
                <a:r>
                  <a:rPr lang="en-US" i="1" dirty="0"/>
                  <a:t>p </a:t>
                </a:r>
                <a:r>
                  <a:rPr lang="en-US" dirty="0"/>
                  <a:t>dimension output, our matrix V has a dimension of </a:t>
                </a:r>
                <a:r>
                  <a:rPr lang="en-US" i="1" dirty="0"/>
                  <a:t>m * p</a:t>
                </a:r>
                <a:r>
                  <a:rPr lang="en-US" dirty="0"/>
                  <a:t>, and we actually have </a:t>
                </a:r>
                <a:r>
                  <a:rPr lang="en-US" i="1" dirty="0"/>
                  <a:t>p </a:t>
                </a:r>
                <a14:m>
                  <m:oMath xmlns:m="http://schemas.openxmlformats.org/officeDocument/2006/math">
                    <m:r>
                      <a:rPr lang="en-SG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(.) functions, not a single function.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26" t="-2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585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LSTM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500" y="1980723"/>
            <a:ext cx="4025060" cy="4272440"/>
          </a:xfrm>
        </p:spPr>
        <p:txBody>
          <a:bodyPr/>
          <a:lstStyle/>
          <a:p>
            <a:r>
              <a:rPr lang="en-US" dirty="0"/>
              <a:t>The diagram below shows one way we can use an LSTM cell:</a:t>
            </a:r>
          </a:p>
          <a:p>
            <a:pPr lvl="1"/>
            <a:r>
              <a:rPr lang="en-US" dirty="0"/>
              <a:t>Each cell produces one time step, and feeds the next cell, together with the input for that time step.</a:t>
            </a:r>
          </a:p>
          <a:p>
            <a:pPr lvl="1"/>
            <a:r>
              <a:rPr lang="en-US" dirty="0"/>
              <a:t>We can stack LSTMs to increase learning power, and connect Dense layers to learn patterns, etc. from the time-stepped data.</a:t>
            </a:r>
          </a:p>
        </p:txBody>
      </p:sp>
      <p:pic>
        <p:nvPicPr>
          <p:cNvPr id="1026" name="Picture 2" descr="eras LSTM tutorial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560" y="1861455"/>
            <a:ext cx="4206370" cy="439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660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B31E5-99A8-1E4C-BEB8-E2A21FAEC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LSTMs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92CEF-FA59-6142-B71A-5213545A5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see how to use LSTMs in </a:t>
            </a:r>
            <a:r>
              <a:rPr lang="en-US" dirty="0" err="1"/>
              <a:t>Keras</a:t>
            </a:r>
            <a:r>
              <a:rPr lang="en-US" dirty="0"/>
              <a:t>, we will use LSTMs to model the growth in airline passenger traffic from January 1949 to December 1960, shown below:</a:t>
            </a:r>
          </a:p>
          <a:p>
            <a:pPr lvl="1"/>
            <a:r>
              <a:rPr lang="en-US" dirty="0"/>
              <a:t>The idea is to learn the data to make predictions about passenger traffic in the next month.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A8F12-AEB8-F04D-BA36-94776AE619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3595" y="3141384"/>
            <a:ext cx="4038600" cy="3457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A34EE0-298D-6241-B7C0-C4E8B8F62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91" y="3215860"/>
            <a:ext cx="23114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51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586E9-95AB-C348-961A-5AFFC05F6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2A1E-C711-1842-B79E-48E89B980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</a:t>
            </a:r>
            <a:r>
              <a:rPr lang="en-US"/>
              <a:t>Trial Lecture </a:t>
            </a:r>
            <a:r>
              <a:rPr lang="en-US" dirty="0"/>
              <a:t>we looked at neural networks:</a:t>
            </a:r>
          </a:p>
          <a:p>
            <a:pPr lvl="1"/>
            <a:r>
              <a:rPr lang="en-US" dirty="0"/>
              <a:t>Unsupervised and supervised techniques.</a:t>
            </a:r>
          </a:p>
          <a:p>
            <a:pPr lvl="1"/>
            <a:r>
              <a:rPr lang="en-US" dirty="0"/>
              <a:t>Selection of hyperparameters.</a:t>
            </a:r>
          </a:p>
          <a:p>
            <a:pPr lvl="1"/>
            <a:r>
              <a:rPr lang="en-US" dirty="0"/>
              <a:t>Overfitting.</a:t>
            </a:r>
          </a:p>
          <a:p>
            <a:r>
              <a:rPr lang="en-US" dirty="0"/>
              <a:t>The neural networks of the previous lecture have an issue:</a:t>
            </a:r>
          </a:p>
          <a:p>
            <a:pPr lvl="1"/>
            <a:r>
              <a:rPr lang="en-US" dirty="0"/>
              <a:t>The uniform, fully connected layers mean that there are many many parameters to train.</a:t>
            </a:r>
          </a:p>
          <a:p>
            <a:pPr lvl="2"/>
            <a:r>
              <a:rPr lang="en-US" dirty="0"/>
              <a:t>Compounded by complex data requiring more complex layers.</a:t>
            </a:r>
          </a:p>
          <a:p>
            <a:pPr lvl="1"/>
            <a:r>
              <a:rPr lang="en-US" dirty="0"/>
              <a:t>“Curse of dimensionality” means that we need exponentially more data to train these parameters – and data is hard to get.</a:t>
            </a:r>
          </a:p>
          <a:p>
            <a:pPr lvl="2"/>
            <a:r>
              <a:rPr lang="en-US" dirty="0"/>
              <a:t>We have a tough tradeoff between the learning ability of the neural network, and overfitting.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514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702A2-5C7A-9541-A0EC-8E32967F2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Hands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174BE-76DA-D241-932B-C0FB0175D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Load up </a:t>
            </a:r>
            <a:r>
              <a:rPr lang="en-US" sz="3200" dirty="0" err="1"/>
              <a:t>lstm.ipynb</a:t>
            </a:r>
            <a:r>
              <a:rPr lang="en-US" sz="3200" dirty="0"/>
              <a:t> in </a:t>
            </a:r>
            <a:r>
              <a:rPr lang="en-US" sz="3200" dirty="0" err="1"/>
              <a:t>Jupyter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44080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0F59D-EE6A-C944-BED0-2F003679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LSTMs in </a:t>
            </a:r>
            <a:r>
              <a:rPr lang="en-US" dirty="0" err="1"/>
              <a:t>Keras</a:t>
            </a:r>
            <a:br>
              <a:rPr lang="en-US" dirty="0"/>
            </a:br>
            <a:r>
              <a:rPr lang="en-US" dirty="0"/>
              <a:t>Imports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986E4-82B1-614F-99CD-2E06AEA80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explanation for the Python notebook.</a:t>
            </a:r>
          </a:p>
          <a:p>
            <a:pPr lvl="1"/>
            <a:r>
              <a:rPr lang="en-US" dirty="0"/>
              <a:t>We begin firstly with all the imports: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Here we bring in the LSTM layer for us to build our LSTM network, as well as a Dense layer that we will use to predict growth of airline passenger traffic based on past data.</a:t>
            </a:r>
          </a:p>
          <a:p>
            <a:pPr lvl="1"/>
            <a:r>
              <a:rPr lang="en-US" dirty="0"/>
              <a:t>We also bring in a </a:t>
            </a:r>
            <a:r>
              <a:rPr lang="en-US" dirty="0" err="1"/>
              <a:t>MinMaxScaler</a:t>
            </a:r>
            <a:r>
              <a:rPr lang="en-US" dirty="0"/>
              <a:t> that will scale our data into the [0, 1] range.</a:t>
            </a:r>
          </a:p>
          <a:p>
            <a:pPr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AFE0A9-D8EF-6740-8189-7DA695815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01" y="2511838"/>
            <a:ext cx="5321613" cy="223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02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144B-01BF-F346-A40B-1DCE91920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LSTMs in </a:t>
            </a:r>
            <a:r>
              <a:rPr lang="en-US" dirty="0" err="1"/>
              <a:t>Keras</a:t>
            </a:r>
            <a:br>
              <a:rPr lang="en-US" dirty="0"/>
            </a:br>
            <a:r>
              <a:rPr lang="en-US" dirty="0"/>
              <a:t>Training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071FB-DEBC-EF4A-8F64-5D854A865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create some constants, and seed the random number generator so that we get reproducible random numbers: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constants are: </a:t>
            </a:r>
          </a:p>
          <a:p>
            <a:pPr lvl="1"/>
            <a:r>
              <a:rPr lang="en-US" dirty="0" err="1"/>
              <a:t>Batch_size</a:t>
            </a:r>
            <a:r>
              <a:rPr lang="en-US" dirty="0"/>
              <a:t> = # of pieces of data presented each time for training, </a:t>
            </a:r>
            <a:r>
              <a:rPr lang="en-US" dirty="0" err="1"/>
              <a:t>look_back</a:t>
            </a:r>
            <a:r>
              <a:rPr lang="en-US" dirty="0"/>
              <a:t> = the time span we are learning from (i.e. current time and previous 5 time periods), skip = # of time steps to advance each time, </a:t>
            </a:r>
            <a:r>
              <a:rPr lang="en-US" dirty="0" err="1"/>
              <a:t>hidden_size</a:t>
            </a:r>
            <a:r>
              <a:rPr lang="en-US" dirty="0"/>
              <a:t> = # of neurons in each part of the LSTM. The rest are self-explanatory.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B5E41-C8E1-C14C-8C4B-A85551866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61" y="2530337"/>
            <a:ext cx="3030330" cy="227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24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7657A-07A5-D847-9E6E-0CD8AE2FD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LSTMs in </a:t>
            </a:r>
            <a:r>
              <a:rPr lang="en-US" dirty="0" err="1"/>
              <a:t>Keras</a:t>
            </a:r>
            <a:br>
              <a:rPr lang="en-US" dirty="0"/>
            </a:br>
            <a:r>
              <a:rPr lang="en-US" dirty="0"/>
              <a:t>Creating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F632F-1BFE-764E-8F96-E3B88FDBD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now load the data using Pandas, scale the data to between 0 and 1, then partition the data into training and testing data. We also make a “</a:t>
            </a:r>
            <a:r>
              <a:rPr lang="en-US" dirty="0" err="1"/>
              <a:t>create_dataset</a:t>
            </a:r>
            <a:r>
              <a:rPr lang="en-US" dirty="0"/>
              <a:t>” function.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FC7DE-0A08-CA47-8586-064F72684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99" y="2659563"/>
            <a:ext cx="8114664" cy="380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58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7AA40-F9EC-6F48-84D7-E1C8B12DD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LSTMs in </a:t>
            </a:r>
            <a:r>
              <a:rPr lang="en-US" dirty="0" err="1"/>
              <a:t>Keras</a:t>
            </a:r>
            <a:br>
              <a:rPr lang="en-US" dirty="0"/>
            </a:br>
            <a:r>
              <a:rPr lang="en-US" dirty="0"/>
              <a:t>Creating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2CD79-53B3-5C49-AE86-C0BCC9957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8"/>
            <a:ext cx="7758613" cy="4532135"/>
          </a:xfrm>
        </p:spPr>
        <p:txBody>
          <a:bodyPr/>
          <a:lstStyle/>
          <a:p>
            <a:r>
              <a:rPr lang="en-US" dirty="0"/>
              <a:t>The “</a:t>
            </a:r>
            <a:r>
              <a:rPr lang="en-US" dirty="0" err="1"/>
              <a:t>create_data</a:t>
            </a:r>
            <a:r>
              <a:rPr lang="en-US" dirty="0"/>
              <a:t>” function creates a sliding window of data, depending on the value of </a:t>
            </a:r>
            <a:r>
              <a:rPr lang="en-US" dirty="0" err="1"/>
              <a:t>look_back</a:t>
            </a:r>
            <a:r>
              <a:rPr lang="en-US" dirty="0"/>
              <a:t>. If we use a </a:t>
            </a:r>
            <a:r>
              <a:rPr lang="en-US" dirty="0" err="1"/>
              <a:t>look_back</a:t>
            </a:r>
            <a:r>
              <a:rPr lang="en-US" dirty="0"/>
              <a:t> of 1 on the data series “1, 7, 3, 5, 2, 15, 12, 6, 3”, then we get a table like: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</a:t>
            </a:r>
            <a:r>
              <a:rPr lang="en-US" dirty="0" err="1"/>
              <a:t>dataY</a:t>
            </a:r>
            <a:r>
              <a:rPr lang="en-US" dirty="0"/>
              <a:t> is always one step after the current position in </a:t>
            </a:r>
            <a:r>
              <a:rPr lang="en-US" dirty="0" err="1"/>
              <a:t>dataX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4CA33-6F96-8F47-B788-7FC88A164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614" y="2755624"/>
            <a:ext cx="1943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79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E8A3-0450-2B44-933F-C8D6FF34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LSTMs in </a:t>
            </a:r>
            <a:r>
              <a:rPr lang="en-US" dirty="0" err="1"/>
              <a:t>Keras</a:t>
            </a:r>
            <a:br>
              <a:rPr lang="en-US" dirty="0"/>
            </a:br>
            <a:r>
              <a:rPr lang="en-US" dirty="0"/>
              <a:t>Creating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61A46-A760-044E-8B8E-A498EB8F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use a </a:t>
            </a:r>
            <a:r>
              <a:rPr lang="en-US" dirty="0" err="1"/>
              <a:t>look_back</a:t>
            </a:r>
            <a:r>
              <a:rPr lang="en-US" dirty="0"/>
              <a:t> of 3, we get: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Notice that </a:t>
            </a:r>
            <a:r>
              <a:rPr lang="en-US" dirty="0" err="1"/>
              <a:t>dataX</a:t>
            </a:r>
            <a:r>
              <a:rPr lang="en-US" dirty="0"/>
              <a:t> is now a vector of 3 values, while </a:t>
            </a:r>
            <a:r>
              <a:rPr lang="en-US" dirty="0" err="1"/>
              <a:t>dataY</a:t>
            </a:r>
            <a:r>
              <a:rPr lang="en-US" dirty="0"/>
              <a:t> is the next value.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0BBE1-9F07-0946-A621-12CF9ABA4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872" y="2312504"/>
            <a:ext cx="27305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88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79AC9-AF57-944A-B418-5A4D5FE4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LSTMs in </a:t>
            </a:r>
            <a:r>
              <a:rPr lang="en-US" dirty="0" err="1"/>
              <a:t>Keras</a:t>
            </a:r>
            <a:br>
              <a:rPr lang="en-US" dirty="0"/>
            </a:br>
            <a:r>
              <a:rPr lang="en-US" dirty="0"/>
              <a:t>Creating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871FD-62B6-C149-8088-7F1974CCC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diagram below gives a clearer picture: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window shows the current X values being considered, while the red values are the next value, which are to be predicted.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56EC3-4845-C446-B504-ADDC61291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714" y="2247071"/>
            <a:ext cx="2882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96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61326-6175-4F4F-A98D-CC296816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LSTMs in </a:t>
            </a:r>
            <a:r>
              <a:rPr lang="en-US" dirty="0" err="1"/>
              <a:t>Keras</a:t>
            </a:r>
            <a:br>
              <a:rPr lang="en-US" dirty="0"/>
            </a:br>
            <a:r>
              <a:rPr lang="en-US" dirty="0"/>
              <a:t>Reshaping the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418AE-BD9D-D04E-9AD9-EB7A21C9B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Since our LSTM is using just a single input (passenger data), our LSTM will have a single input, each input consisting of “</a:t>
            </a:r>
            <a:r>
              <a:rPr lang="en-GB" dirty="0" err="1"/>
              <a:t>look_back</a:t>
            </a:r>
            <a:r>
              <a:rPr lang="en-GB" dirty="0"/>
              <a:t>” entries.  Our training data must be reformatted to match this:</a:t>
            </a:r>
            <a:endParaRPr lang="en-SG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24EA4-D9F3-5046-ABA1-83DBF732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99" y="2808355"/>
            <a:ext cx="7807079" cy="160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25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9296A-001A-D343-9424-54A873AA4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LSTMs in </a:t>
            </a:r>
            <a:r>
              <a:rPr lang="en-US" dirty="0" err="1"/>
              <a:t>Keras</a:t>
            </a:r>
            <a:br>
              <a:rPr lang="en-US" dirty="0"/>
            </a:br>
            <a:r>
              <a:rPr lang="en-US" dirty="0"/>
              <a:t>Building the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D3F8A-1397-7F48-96FD-3A998EBED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are finally able to build our LSTM. </a:t>
            </a:r>
            <a:r>
              <a:rPr lang="en-GB" dirty="0"/>
              <a:t>We will use the LSTM layer in </a:t>
            </a:r>
            <a:r>
              <a:rPr lang="en-GB" dirty="0" err="1"/>
              <a:t>Keras</a:t>
            </a:r>
            <a:r>
              <a:rPr lang="en-GB" dirty="0"/>
              <a:t> to do this. We also need a dense layer to take the LSTM outputs and produce a single output – our prediction of passenger volumes. Then we add an Adam optimizer and call fit to train the LSTM: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Each gate of the LSTM it itself a neural network, each with “</a:t>
            </a:r>
            <a:r>
              <a:rPr lang="en-GB" dirty="0" err="1"/>
              <a:t>hidden_size</a:t>
            </a:r>
            <a:r>
              <a:rPr lang="en-GB" dirty="0"/>
              <a:t>” nodes. It expects inputs to be of the shape (1, </a:t>
            </a:r>
            <a:r>
              <a:rPr lang="en-GB" dirty="0" err="1"/>
              <a:t>look_back</a:t>
            </a:r>
            <a:r>
              <a:rPr lang="en-GB" dirty="0"/>
              <a:t>):</a:t>
            </a:r>
          </a:p>
          <a:p>
            <a:pPr lvl="1"/>
            <a:r>
              <a:rPr lang="en-GB" dirty="0"/>
              <a:t>This means it expects a single variable input, each consisting of “</a:t>
            </a:r>
            <a:r>
              <a:rPr lang="en-GB" dirty="0" err="1"/>
              <a:t>look_back</a:t>
            </a:r>
            <a:r>
              <a:rPr lang="en-GB" dirty="0"/>
              <a:t>” entries.</a:t>
            </a:r>
            <a:endParaRPr lang="en-SG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A6C88-5976-4144-89BE-646C45118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14" y="2991126"/>
            <a:ext cx="72009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20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D55C0-26A4-E14D-A79E-CBDFC07E2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LSTMs in </a:t>
            </a:r>
            <a:r>
              <a:rPr lang="en-US" dirty="0" err="1"/>
              <a:t>Keras</a:t>
            </a:r>
            <a:br>
              <a:rPr lang="en-US" dirty="0"/>
            </a:br>
            <a:r>
              <a:rPr lang="en-US" dirty="0"/>
              <a:t>Evaluating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DAA79-9B84-F746-A5B6-51B653A88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 we call predict to predict the next value, and use </a:t>
            </a:r>
            <a:r>
              <a:rPr lang="en-US" dirty="0" err="1"/>
              <a:t>reverse_transform</a:t>
            </a:r>
            <a:r>
              <a:rPr lang="en-US" dirty="0"/>
              <a:t> to map back from the [0, 1] range to the range of our original data. We then compare against the training and test data to see the root mean squared error (RMSE):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BCA39-89D3-6C48-B2DC-4EA30EABF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433" y="3067602"/>
            <a:ext cx="66675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04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586E9-95AB-C348-961A-5AFFC05F6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2A1E-C711-1842-B79E-48E89B980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learning neural networks are designed to address these constraints:</a:t>
            </a:r>
          </a:p>
          <a:p>
            <a:pPr lvl="1"/>
            <a:r>
              <a:rPr lang="en-US" dirty="0"/>
              <a:t>Consist of many layers, hence “deep”.</a:t>
            </a:r>
          </a:p>
          <a:p>
            <a:pPr lvl="1"/>
            <a:r>
              <a:rPr lang="en-US" dirty="0"/>
              <a:t>Layers may not be uniform, and can have different functions. E.g. act as filters, feature extractors, etc.</a:t>
            </a:r>
          </a:p>
          <a:p>
            <a:pPr lvl="1"/>
            <a:r>
              <a:rPr lang="en-US" dirty="0"/>
              <a:t>These transform and simplify the data so that less dense networks can be used to learn them.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567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7CBA1-BDA9-034F-9C5E-39CC88150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LSTMs in </a:t>
            </a:r>
            <a:r>
              <a:rPr lang="en-US" dirty="0" err="1"/>
              <a:t>Keras</a:t>
            </a:r>
            <a:br>
              <a:rPr lang="en-US" dirty="0"/>
            </a:br>
            <a:r>
              <a:rPr lang="en-US" dirty="0"/>
              <a:t>Evaluating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1FF38-673C-964D-A942-252AA669D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run you will see: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3AEAB-AD14-BB44-8FD0-8622B9FEB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2298700"/>
            <a:ext cx="30353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43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5C967-BC12-C04C-96D7-C46A7F4ED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LSTMs in </a:t>
            </a:r>
            <a:r>
              <a:rPr lang="en-US" dirty="0" err="1"/>
              <a:t>Keras</a:t>
            </a:r>
            <a:br>
              <a:rPr lang="en-US" dirty="0"/>
            </a:br>
            <a:r>
              <a:rPr lang="en-US" dirty="0"/>
              <a:t>Swapping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F954E-16A4-6C42-8E97-9029E446F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LSTM’s strengths is its ability to remember across training batches. We will now see how to do this. Before we start:</a:t>
            </a:r>
          </a:p>
          <a:p>
            <a:pPr lvl="1"/>
            <a:r>
              <a:rPr lang="en-US" dirty="0"/>
              <a:t>It is more intuitive to think of </a:t>
            </a:r>
            <a:r>
              <a:rPr lang="en-US" dirty="0" err="1"/>
              <a:t>look_back</a:t>
            </a:r>
            <a:r>
              <a:rPr lang="en-US" dirty="0"/>
              <a:t> time steps of a single input, rather than single inputs of </a:t>
            </a:r>
            <a:r>
              <a:rPr lang="en-US" dirty="0" err="1"/>
              <a:t>look_back</a:t>
            </a:r>
            <a:r>
              <a:rPr lang="en-US" dirty="0"/>
              <a:t> time steps. So locate these lines: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change them to:</a:t>
            </a:r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F3B71-29CD-5F45-A43F-5A1AF5F7F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3117850"/>
            <a:ext cx="6438900" cy="62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5E5990-64BB-CA4E-A2C1-8142C8A77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14" y="4696582"/>
            <a:ext cx="6388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18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LSTMs in </a:t>
            </a:r>
            <a:r>
              <a:rPr lang="en-US" dirty="0" err="1"/>
              <a:t>Keras</a:t>
            </a:r>
            <a:br>
              <a:rPr lang="en-US" dirty="0"/>
            </a:br>
            <a:r>
              <a:rPr lang="en-US" dirty="0"/>
              <a:t>Why swap dimensions?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50499" y="1818969"/>
            <a:ext cx="3913435" cy="4405546"/>
          </a:xfrm>
        </p:spPr>
        <p:txBody>
          <a:bodyPr/>
          <a:lstStyle/>
          <a:p>
            <a:r>
              <a:rPr lang="en-US" dirty="0"/>
              <a:t>LSTM expects the third dimension to be the input features, NOT the look back.</a:t>
            </a:r>
          </a:p>
          <a:p>
            <a:pPr lvl="1"/>
            <a:r>
              <a:rPr lang="en-US" dirty="0"/>
              <a:t>In our original code we had swapped this around so that the third dimension was the look back, and the second dimension was the input features.</a:t>
            </a:r>
          </a:p>
          <a:p>
            <a:pPr lvl="1"/>
            <a:r>
              <a:rPr lang="en-US" dirty="0"/>
              <a:t>We swapped this back the right way in our second version of the code.</a:t>
            </a:r>
          </a:p>
          <a:p>
            <a:endParaRPr lang="en-US" dirty="0"/>
          </a:p>
        </p:txBody>
      </p:sp>
      <p:pic>
        <p:nvPicPr>
          <p:cNvPr id="1028" name="Picture 4" descr="https://miro.medium.com/max/665/1*AQKRJsRdWx2HZ85H1yWoK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65" y="1420320"/>
            <a:ext cx="4416540" cy="386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073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5A315-77F6-5249-BBCA-D7E526BF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LSTMs in </a:t>
            </a:r>
            <a:r>
              <a:rPr lang="en-US" dirty="0" err="1"/>
              <a:t>Keras</a:t>
            </a:r>
            <a:br>
              <a:rPr lang="en-US" dirty="0"/>
            </a:br>
            <a:r>
              <a:rPr lang="en-US" dirty="0"/>
              <a:t>Using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27284-2745-E44B-B338-8CC4BC147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use memory we need to organize the data into batches, and to turn on the ‘stateful’ flag in LSTM. So change: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we have also flipped the input from 1, </a:t>
            </a:r>
            <a:r>
              <a:rPr lang="en-US" dirty="0" err="1"/>
              <a:t>look_back</a:t>
            </a:r>
            <a:r>
              <a:rPr lang="en-US" dirty="0"/>
              <a:t> to </a:t>
            </a:r>
            <a:r>
              <a:rPr lang="en-US" dirty="0" err="1"/>
              <a:t>look_back</a:t>
            </a:r>
            <a:r>
              <a:rPr lang="en-US" dirty="0"/>
              <a:t>, 1, and reduced the number of hidden nodes in the LSTM.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4374F-E4DA-1C4A-A3F3-453B7C888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99" y="2581689"/>
            <a:ext cx="7491630" cy="499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D55A03-B4CE-4443-9823-F6FF12122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090" y="3666795"/>
            <a:ext cx="5753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81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0C9F5-73E8-3145-8C5F-57DAAD03B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LSTMs in </a:t>
            </a:r>
            <a:r>
              <a:rPr lang="en-US" dirty="0" err="1"/>
              <a:t>Keras</a:t>
            </a:r>
            <a:br>
              <a:rPr lang="en-US" dirty="0"/>
            </a:br>
            <a:r>
              <a:rPr lang="en-US" dirty="0"/>
              <a:t>Using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74316-BFCC-7E47-B4DC-EF4C85207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also need to change the </a:t>
            </a:r>
            <a:r>
              <a:rPr lang="en-US" dirty="0" err="1"/>
              <a:t>model.fit</a:t>
            </a:r>
            <a:r>
              <a:rPr lang="en-US" dirty="0"/>
              <a:t> call to run one epoch at the time, because we need to call </a:t>
            </a:r>
            <a:r>
              <a:rPr lang="en-US" dirty="0" err="1"/>
              <a:t>reset_states</a:t>
            </a:r>
            <a:r>
              <a:rPr lang="en-US" dirty="0"/>
              <a:t>(), so that the LSTM knows it is getting a fresh batch of inputs.</a:t>
            </a:r>
          </a:p>
          <a:p>
            <a:pPr lvl="1"/>
            <a:r>
              <a:rPr lang="en-US" dirty="0"/>
              <a:t>Otherwise the LSTM will wrongly tie the end of the previous epoch with the start of the next epoch.</a:t>
            </a:r>
          </a:p>
          <a:p>
            <a:r>
              <a:rPr lang="en-US" dirty="0"/>
              <a:t>Change: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you MUST turn off shuffling, as we need to present the data sequentially as they occur for the LSTM to learn across them properly.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CCEF1-350E-B944-BFB2-C5B31AF53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64" y="3655668"/>
            <a:ext cx="7061200" cy="52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BE475C-7442-3541-BA18-FC5D4D278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17" y="4595811"/>
            <a:ext cx="85344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70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101F1-070D-DE40-9A8F-6B241575D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LSTMs in </a:t>
            </a:r>
            <a:r>
              <a:rPr lang="en-US" dirty="0" err="1"/>
              <a:t>Keras</a:t>
            </a:r>
            <a:br>
              <a:rPr lang="en-US" dirty="0"/>
            </a:br>
            <a:r>
              <a:rPr lang="en-US" dirty="0"/>
              <a:t>Using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4344B-2FCE-5E4A-9CCB-90863F5D2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run our new lstm1.py program, we see: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see that the results have improved from 20.06 RMSE and 53.28 RSME for inside and outside testing respectively, to 19.50 and 48.75.</a:t>
            </a:r>
          </a:p>
          <a:p>
            <a:r>
              <a:rPr lang="en-US" dirty="0"/>
              <a:t>In the next lab we will look at how to stack LSTMs to get better results.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3E7F0-A639-0C47-B338-BF109B5EF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911" y="2331278"/>
            <a:ext cx="3408846" cy="172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07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SWS3009 Embedded Systems and Deep Learning.</a:t>
            </a:r>
          </a:p>
        </p:txBody>
      </p:sp>
    </p:spTree>
    <p:extLst>
      <p:ext uri="{BB962C8B-B14F-4D97-AF65-F5344CB8AC3E}">
        <p14:creationId xmlns:p14="http://schemas.microsoft.com/office/powerpoint/2010/main" val="9085326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6EA3A-473E-AF27-3C43-60BE33203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-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C644C-68E1-1F5C-2D63-BB01A7CB5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Materials for this section taken from “Transformers: A Primer”</a:t>
            </a:r>
          </a:p>
          <a:p>
            <a:pPr lvl="1"/>
            <a:r>
              <a:rPr lang="en-GB" dirty="0"/>
              <a:t>URL: </a:t>
            </a:r>
            <a:r>
              <a:rPr lang="en-GB" dirty="0">
                <a:hlinkClick r:id="rId2"/>
              </a:rPr>
              <a:t>http://www.columbia.edu/~jsl2239/transformers.html</a:t>
            </a:r>
            <a:endParaRPr lang="en-GB" dirty="0"/>
          </a:p>
          <a:p>
            <a:r>
              <a:rPr lang="en-GB" dirty="0"/>
              <a:t>The Transformer architecture was motivated primarily by the language translation problem:</a:t>
            </a:r>
          </a:p>
          <a:p>
            <a:pPr lvl="1"/>
            <a:r>
              <a:rPr lang="en-GB" dirty="0"/>
              <a:t>Given a statement </a:t>
            </a:r>
            <a:r>
              <a:rPr lang="en-GB" i="1" dirty="0"/>
              <a:t>X </a:t>
            </a:r>
            <a:r>
              <a:rPr lang="en-GB" dirty="0"/>
              <a:t>consisting of a sequence of words in the source language: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Find the equivalent statement  </a:t>
            </a:r>
            <a:r>
              <a:rPr lang="en-GB" i="1" dirty="0"/>
              <a:t>Y</a:t>
            </a:r>
            <a:r>
              <a:rPr lang="en-GB" dirty="0"/>
              <a:t> in the target language:</a:t>
            </a:r>
          </a:p>
          <a:p>
            <a:pPr lvl="1" indent="0">
              <a:buNone/>
            </a:pPr>
            <a:endParaRPr lang="en-GB" dirty="0"/>
          </a:p>
          <a:p>
            <a:pPr lvl="1" indent="0">
              <a:buNone/>
            </a:pPr>
            <a:endParaRPr lang="en-GB" dirty="0"/>
          </a:p>
          <a:p>
            <a:r>
              <a:rPr lang="en-GB" dirty="0"/>
              <a:t>This has some complications: Notably, words in the source language do not translate directly to words in the target language.</a:t>
            </a:r>
          </a:p>
          <a:p>
            <a:pPr lvl="1"/>
            <a:r>
              <a:rPr lang="en-GB" dirty="0"/>
              <a:t>Some phrases may translate to single words and vice-versa.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408FB-D272-FFA2-B3AD-F6781547F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00" y="3429000"/>
            <a:ext cx="2184400" cy="36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50FAB5-DADE-7A5E-1058-E5D96440A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0" y="4515607"/>
            <a:ext cx="22479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67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6EA3A-473E-AF27-3C43-60BE33203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-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C644C-68E1-1F5C-2D63-BB01A7CB5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One effective way to do machine translation is to have two people who speak a common language C. i.e.</a:t>
            </a:r>
          </a:p>
          <a:p>
            <a:pPr lvl="1"/>
            <a:r>
              <a:rPr lang="en-GB" dirty="0"/>
              <a:t>Person 1 speaks languages A and C</a:t>
            </a:r>
          </a:p>
          <a:p>
            <a:pPr lvl="1"/>
            <a:r>
              <a:rPr lang="en-GB" dirty="0"/>
              <a:t>Person 2 speaks languages B and C.</a:t>
            </a:r>
          </a:p>
          <a:p>
            <a:pPr lvl="1"/>
            <a:r>
              <a:rPr lang="en-GB" dirty="0"/>
              <a:t>Person 1 translates statement </a:t>
            </a:r>
            <a:r>
              <a:rPr lang="en-GB" i="1" dirty="0"/>
              <a:t>X</a:t>
            </a:r>
            <a:r>
              <a:rPr lang="en-GB" dirty="0"/>
              <a:t> to statement </a:t>
            </a:r>
            <a:r>
              <a:rPr lang="en-GB" i="1" dirty="0"/>
              <a:t>Z </a:t>
            </a:r>
            <a:r>
              <a:rPr lang="en-GB" dirty="0"/>
              <a:t>into language C.</a:t>
            </a:r>
          </a:p>
          <a:p>
            <a:pPr lvl="1"/>
            <a:r>
              <a:rPr lang="en-GB" dirty="0"/>
              <a:t>Person 2 translates statement </a:t>
            </a:r>
            <a:r>
              <a:rPr lang="en-GB" i="1" dirty="0"/>
              <a:t>Z</a:t>
            </a:r>
            <a:r>
              <a:rPr lang="en-GB" dirty="0"/>
              <a:t> in language </a:t>
            </a:r>
            <a:r>
              <a:rPr lang="en-GB" i="1" dirty="0"/>
              <a:t>C</a:t>
            </a:r>
            <a:r>
              <a:rPr lang="en-GB" dirty="0"/>
              <a:t> to statement </a:t>
            </a:r>
            <a:r>
              <a:rPr lang="en-GB" i="1" dirty="0"/>
              <a:t>Y</a:t>
            </a:r>
            <a:r>
              <a:rPr lang="en-GB" dirty="0"/>
              <a:t> in language B.</a:t>
            </a:r>
          </a:p>
          <a:p>
            <a:r>
              <a:rPr lang="en-GB" dirty="0"/>
              <a:t>This is known as an “encoder-decoder” architecture, which most language translation systems use:</a:t>
            </a:r>
          </a:p>
          <a:p>
            <a:pPr lvl="1"/>
            <a:r>
              <a:rPr lang="en-GB" dirty="0"/>
              <a:t>The encoder neural network translates from statement </a:t>
            </a:r>
            <a:r>
              <a:rPr lang="en-GB" i="1" dirty="0"/>
              <a:t>X</a:t>
            </a:r>
            <a:r>
              <a:rPr lang="en-GB" dirty="0"/>
              <a:t> to a vector </a:t>
            </a:r>
            <a:r>
              <a:rPr lang="en-GB" i="1" dirty="0"/>
              <a:t>Z</a:t>
            </a:r>
          </a:p>
          <a:p>
            <a:pPr lvl="1"/>
            <a:r>
              <a:rPr lang="en-GB" dirty="0"/>
              <a:t>The decoder neural network translates from vector </a:t>
            </a:r>
            <a:r>
              <a:rPr lang="en-GB" i="1" dirty="0"/>
              <a:t>Z</a:t>
            </a:r>
            <a:r>
              <a:rPr lang="en-GB" dirty="0"/>
              <a:t> to statement </a:t>
            </a:r>
            <a:r>
              <a:rPr lang="en-GB" i="1" dirty="0"/>
              <a:t>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7354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70E6-AED8-33BE-E0AE-60D1DE9B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-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0A63B-B5F8-85F3-F543-61F497548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Earlier efforts made use of RNNs (including LSTMs) to build the encoder and decoder.</a:t>
            </a:r>
          </a:p>
          <a:p>
            <a:pPr lvl="1"/>
            <a:r>
              <a:rPr lang="en-GB" dirty="0"/>
              <a:t>Statements were terminated with an end-of-statement symbol &lt;EOS&gt;</a:t>
            </a:r>
          </a:p>
          <a:p>
            <a:pPr lvl="1"/>
            <a:r>
              <a:rPr lang="en-GB" dirty="0"/>
              <a:t>A statement X is then encoded to Z, and at the &lt;EOS&gt; symbol, Z is translated to Y.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 descr="A picture containing line, diagram&#10;&#10;Description automatically generated">
            <a:extLst>
              <a:ext uri="{FF2B5EF4-FFF2-40B4-BE49-F238E27FC236}">
                <a16:creationId xmlns:a16="http://schemas.microsoft.com/office/drawing/2014/main" id="{6E0B62E4-D141-F33F-41B9-EA8DF7224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45" y="3686779"/>
            <a:ext cx="573151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26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3CE9-B906-454D-BB15-2EC06C100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7E75B-8224-CA43-93DD-815194FAA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Architectures we will look at in this lecture:</a:t>
            </a:r>
          </a:p>
          <a:p>
            <a:pPr lvl="1"/>
            <a:r>
              <a:rPr lang="en-US" dirty="0"/>
              <a:t>Long-Short Term Memory (LSTMs)</a:t>
            </a:r>
          </a:p>
          <a:p>
            <a:pPr lvl="1"/>
            <a:r>
              <a:rPr lang="en-US" dirty="0"/>
              <a:t>Transformer Models</a:t>
            </a:r>
          </a:p>
          <a:p>
            <a:pPr lvl="1"/>
            <a:r>
              <a:rPr lang="en-US" dirty="0"/>
              <a:t>Autoencoders (AEs)</a:t>
            </a:r>
          </a:p>
          <a:p>
            <a:r>
              <a:rPr lang="en-US" dirty="0"/>
              <a:t>Architectures we will look at in Lecture 2:</a:t>
            </a:r>
          </a:p>
          <a:p>
            <a:pPr lvl="1"/>
            <a:r>
              <a:rPr lang="en-US" dirty="0"/>
              <a:t>Generative Adversarial Networks (GANs)</a:t>
            </a:r>
          </a:p>
          <a:p>
            <a:pPr lvl="1"/>
            <a:r>
              <a:rPr lang="en-US" dirty="0"/>
              <a:t>Convolutional Neural Networks (CNNs)</a:t>
            </a:r>
          </a:p>
          <a:p>
            <a:pPr lvl="1"/>
            <a:r>
              <a:rPr lang="en-US" dirty="0"/>
              <a:t>Object Detection Networks (YOLO)</a:t>
            </a:r>
          </a:p>
        </p:txBody>
      </p:sp>
    </p:spTree>
    <p:extLst>
      <p:ext uri="{BB962C8B-B14F-4D97-AF65-F5344CB8AC3E}">
        <p14:creationId xmlns:p14="http://schemas.microsoft.com/office/powerpoint/2010/main" val="549064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70E6-AED8-33BE-E0AE-60D1DE9B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-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0A63B-B5F8-85F3-F543-61F497548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perform translation:</a:t>
            </a:r>
          </a:p>
          <a:p>
            <a:pPr lvl="1"/>
            <a:r>
              <a:rPr lang="en-GB" dirty="0"/>
              <a:t>Encoding:</a:t>
            </a:r>
          </a:p>
          <a:p>
            <a:pPr lvl="2"/>
            <a:r>
              <a:rPr lang="en-GB" dirty="0"/>
              <a:t>The first word </a:t>
            </a:r>
            <a:r>
              <a:rPr lang="en-GB" i="1" dirty="0"/>
              <a:t>x</a:t>
            </a:r>
            <a:r>
              <a:rPr lang="en-GB" i="1" baseline="-25000" dirty="0"/>
              <a:t>1</a:t>
            </a:r>
            <a:r>
              <a:rPr lang="en-GB" i="1" dirty="0"/>
              <a:t> </a:t>
            </a:r>
            <a:r>
              <a:rPr lang="en-GB" dirty="0"/>
              <a:t>is fed into the encoder RNN </a:t>
            </a:r>
            <a:r>
              <a:rPr lang="en-GB" i="1" dirty="0" err="1"/>
              <a:t>f</a:t>
            </a:r>
            <a:r>
              <a:rPr lang="en-GB" i="1" baseline="-25000" dirty="0" err="1"/>
              <a:t>x</a:t>
            </a:r>
            <a:r>
              <a:rPr lang="en-GB" i="1" dirty="0"/>
              <a:t> </a:t>
            </a:r>
            <a:r>
              <a:rPr lang="en-GB" dirty="0"/>
              <a:t>together with an initial hidden vector </a:t>
            </a:r>
            <a:r>
              <a:rPr lang="en-GB" i="1" dirty="0"/>
              <a:t>z</a:t>
            </a:r>
            <a:r>
              <a:rPr lang="en-GB" i="1" baseline="-25000" dirty="0"/>
              <a:t>1</a:t>
            </a:r>
            <a:r>
              <a:rPr lang="en-GB" i="1" dirty="0"/>
              <a:t>. </a:t>
            </a:r>
            <a:r>
              <a:rPr lang="en-GB" dirty="0"/>
              <a:t>This RNN generates an output vector and a new hidden vector </a:t>
            </a:r>
            <a:r>
              <a:rPr lang="en-GB" i="1" dirty="0"/>
              <a:t>z</a:t>
            </a:r>
            <a:r>
              <a:rPr lang="en-GB" i="1" baseline="-25000" dirty="0"/>
              <a:t>2</a:t>
            </a:r>
            <a:r>
              <a:rPr lang="en-GB" i="1" dirty="0"/>
              <a:t>.</a:t>
            </a:r>
          </a:p>
          <a:p>
            <a:pPr lvl="2"/>
            <a:r>
              <a:rPr lang="en-GB" dirty="0"/>
              <a:t>Word </a:t>
            </a:r>
            <a:r>
              <a:rPr lang="en-GB" i="1" dirty="0"/>
              <a:t>x</a:t>
            </a:r>
            <a:r>
              <a:rPr lang="en-GB" i="1" baseline="-25000" dirty="0"/>
              <a:t>2</a:t>
            </a:r>
            <a:r>
              <a:rPr lang="en-GB" i="1" dirty="0"/>
              <a:t> </a:t>
            </a:r>
            <a:r>
              <a:rPr lang="en-GB" dirty="0"/>
              <a:t>is fed to the RNN together with </a:t>
            </a:r>
            <a:r>
              <a:rPr lang="en-GB" i="1" dirty="0"/>
              <a:t>z</a:t>
            </a:r>
            <a:r>
              <a:rPr lang="en-GB" i="1" baseline="-25000" dirty="0"/>
              <a:t>2</a:t>
            </a:r>
            <a:r>
              <a:rPr lang="en-GB" dirty="0"/>
              <a:t> to produce </a:t>
            </a:r>
            <a:r>
              <a:rPr lang="en-GB" i="1" dirty="0"/>
              <a:t>z</a:t>
            </a:r>
            <a:r>
              <a:rPr lang="en-GB" i="1" baseline="-25000" dirty="0"/>
              <a:t>3</a:t>
            </a:r>
            <a:r>
              <a:rPr lang="en-GB" i="1" dirty="0"/>
              <a:t>, </a:t>
            </a:r>
            <a:r>
              <a:rPr lang="en-GB" dirty="0"/>
              <a:t>etc. All outputs except the various </a:t>
            </a:r>
            <a:r>
              <a:rPr lang="en-GB" i="1" dirty="0"/>
              <a:t>z</a:t>
            </a:r>
            <a:r>
              <a:rPr lang="en-GB" dirty="0"/>
              <a:t> vectors are ignored.</a:t>
            </a:r>
          </a:p>
          <a:p>
            <a:pPr lvl="2"/>
            <a:r>
              <a:rPr lang="en-GB" dirty="0"/>
              <a:t>By the time the last word </a:t>
            </a:r>
            <a:r>
              <a:rPr lang="en-GB" i="1" dirty="0" err="1"/>
              <a:t>x</a:t>
            </a:r>
            <a:r>
              <a:rPr lang="en-GB" i="1" baseline="-25000" dirty="0" err="1"/>
              <a:t>n</a:t>
            </a:r>
            <a:r>
              <a:rPr lang="en-GB" i="1" dirty="0"/>
              <a:t> </a:t>
            </a:r>
            <a:r>
              <a:rPr lang="en-GB" dirty="0"/>
              <a:t>is fed in, the vector </a:t>
            </a:r>
            <a:r>
              <a:rPr lang="en-GB" i="1" dirty="0" err="1"/>
              <a:t>z</a:t>
            </a:r>
            <a:r>
              <a:rPr lang="en-GB" i="1" baseline="-25000" dirty="0" err="1"/>
              <a:t>n</a:t>
            </a:r>
            <a:r>
              <a:rPr lang="en-GB" i="1" dirty="0"/>
              <a:t> </a:t>
            </a:r>
            <a:r>
              <a:rPr lang="en-GB" dirty="0"/>
              <a:t>contains all the information needed for the decoder to translate to the target language.</a:t>
            </a:r>
          </a:p>
          <a:p>
            <a:pPr lvl="2"/>
            <a:r>
              <a:rPr lang="en-GB" dirty="0"/>
              <a:t>The &lt;EOS&gt; symbol is fed in to generate </a:t>
            </a:r>
            <a:r>
              <a:rPr lang="en-GB" i="1" dirty="0"/>
              <a:t>z</a:t>
            </a:r>
            <a:r>
              <a:rPr lang="en-GB" i="1" baseline="-25000" dirty="0"/>
              <a:t>n+1</a:t>
            </a:r>
            <a:endParaRPr lang="en-GB" dirty="0"/>
          </a:p>
          <a:p>
            <a:pPr lvl="1"/>
            <a:r>
              <a:rPr lang="en-GB" dirty="0"/>
              <a:t>Decoding:</a:t>
            </a:r>
          </a:p>
          <a:p>
            <a:pPr lvl="2"/>
            <a:r>
              <a:rPr lang="en-GB" dirty="0"/>
              <a:t>The final vector </a:t>
            </a:r>
            <a:r>
              <a:rPr lang="en-GB" i="1" dirty="0"/>
              <a:t>z</a:t>
            </a:r>
            <a:r>
              <a:rPr lang="en-GB" i="1" baseline="-25000" dirty="0"/>
              <a:t>n+1</a:t>
            </a:r>
            <a:r>
              <a:rPr lang="en-GB" dirty="0"/>
              <a:t> is then fed into the decoder together with &lt;EOS&gt;, and the target first word </a:t>
            </a:r>
            <a:r>
              <a:rPr lang="en-GB" i="1" dirty="0"/>
              <a:t>y</a:t>
            </a:r>
            <a:r>
              <a:rPr lang="en-GB" i="1" baseline="-25000" dirty="0"/>
              <a:t>1</a:t>
            </a:r>
            <a:r>
              <a:rPr lang="en-GB" i="1" dirty="0"/>
              <a:t> </a:t>
            </a:r>
            <a:r>
              <a:rPr lang="en-GB" dirty="0"/>
              <a:t>as the “ground truth” on what to produce.</a:t>
            </a:r>
          </a:p>
          <a:p>
            <a:pPr lvl="2"/>
            <a:r>
              <a:rPr lang="en-GB" i="1" dirty="0"/>
              <a:t>y</a:t>
            </a:r>
            <a:r>
              <a:rPr lang="en-GB" i="1" baseline="-25000" dirty="0"/>
              <a:t>1</a:t>
            </a:r>
            <a:r>
              <a:rPr lang="en-GB" i="1" dirty="0"/>
              <a:t> </a:t>
            </a:r>
            <a:r>
              <a:rPr lang="en-GB" dirty="0"/>
              <a:t>is then fed in with </a:t>
            </a:r>
            <a:r>
              <a:rPr lang="en-GB" i="1" dirty="0"/>
              <a:t>y</a:t>
            </a:r>
            <a:r>
              <a:rPr lang="en-GB" i="1" baseline="-25000" dirty="0"/>
              <a:t>2</a:t>
            </a:r>
            <a:r>
              <a:rPr lang="en-GB" i="1" dirty="0"/>
              <a:t> </a:t>
            </a:r>
            <a:r>
              <a:rPr lang="en-GB" dirty="0"/>
              <a:t>as the ground truth, etc., until word </a:t>
            </a:r>
            <a:r>
              <a:rPr lang="en-GB" i="1" dirty="0" err="1"/>
              <a:t>y</a:t>
            </a:r>
            <a:r>
              <a:rPr lang="en-GB" i="1" baseline="-25000" dirty="0" err="1"/>
              <a:t>n</a:t>
            </a:r>
            <a:r>
              <a:rPr lang="en-GB" dirty="0"/>
              <a:t> with &lt;EOS&gt; as the ground truth.</a:t>
            </a:r>
          </a:p>
          <a:p>
            <a:pPr lvl="2"/>
            <a:r>
              <a:rPr lang="en-GB" dirty="0"/>
              <a:t>In this way the system learns from translate from </a:t>
            </a:r>
            <a:r>
              <a:rPr lang="en-GB" i="1" dirty="0"/>
              <a:t>X</a:t>
            </a:r>
            <a:r>
              <a:rPr lang="en-GB" dirty="0"/>
              <a:t> (encoded in </a:t>
            </a:r>
            <a:r>
              <a:rPr lang="en-GB" i="1" dirty="0"/>
              <a:t>h</a:t>
            </a:r>
            <a:r>
              <a:rPr lang="en-GB" i="1" baseline="-25000" dirty="0"/>
              <a:t>n+1</a:t>
            </a:r>
            <a:r>
              <a:rPr lang="en-GB" dirty="0"/>
              <a:t>) to Y.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5867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285F-504D-BCAD-1AF6-7DBA623D6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-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479E0-6D0D-F220-05BC-1603523D7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Some issues:</a:t>
                </a:r>
              </a:p>
              <a:p>
                <a:pPr lvl="1"/>
                <a:r>
                  <a:rPr lang="en-GB" dirty="0"/>
                  <a:t>The final vector </a:t>
                </a:r>
                <a:r>
                  <a:rPr lang="en-GB" i="1" dirty="0"/>
                  <a:t>z</a:t>
                </a:r>
                <a:r>
                  <a:rPr lang="en-GB" i="1" baseline="-25000" dirty="0"/>
                  <a:t>n+1</a:t>
                </a:r>
                <a:r>
                  <a:rPr lang="en-GB" i="1" dirty="0"/>
                  <a:t> </a:t>
                </a:r>
                <a:r>
                  <a:rPr lang="en-GB" dirty="0"/>
                  <a:t>has to represent the entire sentence </a:t>
                </a:r>
                <a:r>
                  <a:rPr lang="en-GB" i="1" dirty="0"/>
                  <a:t>X</a:t>
                </a:r>
                <a:r>
                  <a:rPr lang="en-GB" dirty="0"/>
                  <a:t>. </a:t>
                </a:r>
              </a:p>
              <a:p>
                <a:pPr lvl="2"/>
                <a:r>
                  <a:rPr lang="en-GB" dirty="0"/>
                  <a:t>Words that are very early in the sequence may be poorly encoded and noisy.</a:t>
                </a:r>
              </a:p>
              <a:p>
                <a:pPr lvl="1"/>
                <a:r>
                  <a:rPr lang="en-GB" dirty="0"/>
                  <a:t>Solution?</a:t>
                </a:r>
              </a:p>
              <a:p>
                <a:pPr lvl="2"/>
                <a:r>
                  <a:rPr lang="en-GB" dirty="0"/>
                  <a:t>Pass in all vectors from </a:t>
                </a:r>
                <a:r>
                  <a:rPr lang="en-GB" i="1" dirty="0"/>
                  <a:t>z</a:t>
                </a:r>
                <a:r>
                  <a:rPr lang="en-GB" i="1" baseline="-25000" dirty="0"/>
                  <a:t>1</a:t>
                </a:r>
                <a:r>
                  <a:rPr lang="en-GB" baseline="-25000" dirty="0"/>
                  <a:t> </a:t>
                </a:r>
                <a:r>
                  <a:rPr lang="en-GB" dirty="0"/>
                  <a:t>to </a:t>
                </a:r>
                <a:r>
                  <a:rPr lang="en-GB" i="1" dirty="0"/>
                  <a:t>z</a:t>
                </a:r>
                <a:r>
                  <a:rPr lang="en-GB" i="1" baseline="-25000" dirty="0"/>
                  <a:t>n+1 </a:t>
                </a:r>
                <a:r>
                  <a:rPr lang="en-GB" dirty="0"/>
                  <a:t>as a matrix of size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where </a:t>
                </a:r>
                <a:r>
                  <a:rPr lang="en-GB" i="1" dirty="0"/>
                  <a:t>k</a:t>
                </a:r>
                <a:r>
                  <a:rPr lang="en-GB" dirty="0"/>
                  <a:t> is the length of each hidden vector.</a:t>
                </a:r>
              </a:p>
              <a:p>
                <a:pPr lvl="2"/>
                <a:r>
                  <a:rPr lang="en-GB" dirty="0"/>
                  <a:t>Problem: To pass in a matrix the dimensions must be fixed. But </a:t>
                </a:r>
                <a:r>
                  <a:rPr lang="en-GB" i="1" dirty="0"/>
                  <a:t>k</a:t>
                </a:r>
                <a:r>
                  <a:rPr lang="en-GB" dirty="0"/>
                  <a:t> depends on the length of the statement!</a:t>
                </a:r>
              </a:p>
              <a:p>
                <a:pPr lvl="1"/>
                <a:r>
                  <a:rPr lang="en-GB" dirty="0"/>
                  <a:t>A better solution:</a:t>
                </a:r>
              </a:p>
              <a:p>
                <a:pPr lvl="2"/>
                <a:r>
                  <a:rPr lang="en-GB" dirty="0"/>
                  <a:t>Pass in a weighted distribution of the words in the vocabulary: the attention mechanism.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479E0-6D0D-F220-05BC-1603523D7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26" t="-287" r="-6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9776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3F54B-8F1C-038D-8EDB-61932A62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–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34A43-22C7-0366-FDF4-5BE1C715B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8"/>
            <a:ext cx="7771328" cy="4469127"/>
          </a:xfrm>
        </p:spPr>
        <p:txBody>
          <a:bodyPr/>
          <a:lstStyle/>
          <a:p>
            <a:r>
              <a:rPr lang="en-GB" dirty="0"/>
              <a:t>The most common attention mechanism is the scaled dot product attention, given by: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Here </a:t>
            </a:r>
            <a:r>
              <a:rPr lang="en-GB" i="1" dirty="0"/>
              <a:t>Q</a:t>
            </a:r>
            <a:r>
              <a:rPr lang="en-GB" dirty="0"/>
              <a:t> is the query matrix, </a:t>
            </a:r>
            <a:r>
              <a:rPr lang="en-GB" i="1" dirty="0"/>
              <a:t>K</a:t>
            </a:r>
            <a:r>
              <a:rPr lang="en-GB" dirty="0"/>
              <a:t> is the key matrix, </a:t>
            </a:r>
            <a:r>
              <a:rPr lang="en-GB" i="1" dirty="0"/>
              <a:t>V</a:t>
            </a:r>
            <a:r>
              <a:rPr lang="en-GB" dirty="0"/>
              <a:t> is the value matrix, and </a:t>
            </a:r>
            <a:r>
              <a:rPr lang="en-GB" i="1" dirty="0"/>
              <a:t>d</a:t>
            </a:r>
            <a:r>
              <a:rPr lang="en-GB" i="1" baseline="-25000" dirty="0"/>
              <a:t>k</a:t>
            </a:r>
            <a:r>
              <a:rPr lang="en-GB" i="1" dirty="0"/>
              <a:t> </a:t>
            </a:r>
            <a:r>
              <a:rPr lang="en-GB" dirty="0"/>
              <a:t>is the length of dimensionality of the matrices: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i="1" dirty="0"/>
              <a:t>Q, K </a:t>
            </a:r>
            <a:r>
              <a:rPr lang="en-GB" dirty="0"/>
              <a:t>and </a:t>
            </a:r>
            <a:r>
              <a:rPr lang="en-GB" i="1" dirty="0"/>
              <a:t>V</a:t>
            </a:r>
            <a:r>
              <a:rPr lang="en-GB" dirty="0"/>
              <a:t> matrices depend on what we are trying to do. In particular, when </a:t>
            </a:r>
            <a:r>
              <a:rPr lang="en-GB" i="1" dirty="0"/>
              <a:t>Q = K = V</a:t>
            </a:r>
            <a:r>
              <a:rPr lang="en-GB" dirty="0"/>
              <a:t>, we get “self attention”.</a:t>
            </a:r>
          </a:p>
          <a:p>
            <a:pPr lvl="1"/>
            <a:r>
              <a:rPr lang="en-GB" dirty="0"/>
              <a:t>The division by             mitigates the effects of large input values, which leads to smaller gradients.   See link for details.</a:t>
            </a:r>
          </a:p>
          <a:p>
            <a:pPr lvl="1"/>
            <a:endParaRPr lang="en-GB" i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19854-B3E9-1EB9-BE21-EF0100EAB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096" y="2440940"/>
            <a:ext cx="3394456" cy="7772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8626FC-E7A2-71EC-764D-CE1474797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974" y="4021742"/>
            <a:ext cx="1362202" cy="915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4EF72E-F1DD-5DEA-65E0-6F6A92842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268" y="5697798"/>
            <a:ext cx="669704" cy="35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68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3F54B-8F1C-038D-8EDB-61932A62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–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34A43-22C7-0366-FDF4-5BE1C715B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Let’s multiply out the </a:t>
            </a:r>
            <a:r>
              <a:rPr lang="en-GB" i="1" dirty="0" err="1"/>
              <a:t>softmax</a:t>
            </a:r>
            <a:r>
              <a:rPr lang="en-GB" i="1" dirty="0"/>
              <a:t>(.)</a:t>
            </a:r>
            <a:r>
              <a:rPr lang="en-GB" dirty="0"/>
              <a:t> part of the equation. This gives us: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Adding in the </a:t>
            </a:r>
            <a:r>
              <a:rPr lang="en-GB" dirty="0" err="1"/>
              <a:t>softmax</a:t>
            </a:r>
            <a:r>
              <a:rPr lang="en-GB" dirty="0"/>
              <a:t> gives us: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F865B-C1A0-0EAC-4679-0498FD45A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639" y="2433955"/>
            <a:ext cx="2501233" cy="1685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765AD-7354-3E80-1A22-579A8754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087" y="4869353"/>
            <a:ext cx="6218403" cy="146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66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3557B-B87E-CB81-0FEF-6E29FD04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–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75004-8F0E-441C-4EAF-826EB8C4B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Note that due to the </a:t>
            </a:r>
            <a:r>
              <a:rPr lang="en-GB" dirty="0" err="1"/>
              <a:t>softmax</a:t>
            </a:r>
            <a:r>
              <a:rPr lang="en-GB" dirty="0"/>
              <a:t>: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Now we multiply in </a:t>
            </a:r>
            <a:r>
              <a:rPr lang="en-GB" i="1" dirty="0"/>
              <a:t>V:</a:t>
            </a:r>
          </a:p>
          <a:p>
            <a:endParaRPr lang="en-GB" i="1" dirty="0"/>
          </a:p>
          <a:p>
            <a:endParaRPr lang="en-GB" i="1" dirty="0"/>
          </a:p>
          <a:p>
            <a:endParaRPr lang="en-GB" i="1" dirty="0"/>
          </a:p>
          <a:p>
            <a:endParaRPr lang="en-GB" i="1" dirty="0"/>
          </a:p>
          <a:p>
            <a:endParaRPr lang="en-GB" i="1" dirty="0"/>
          </a:p>
          <a:p>
            <a:endParaRPr lang="en-GB" i="1" dirty="0"/>
          </a:p>
          <a:p>
            <a:r>
              <a:rPr lang="en-GB" dirty="0"/>
              <a:t>We can see that the end result of the attention mechanism is a weighted sum of each element of </a:t>
            </a:r>
            <a:r>
              <a:rPr lang="en-GB" i="1" dirty="0"/>
              <a:t>V</a:t>
            </a:r>
            <a:r>
              <a:rPr lang="en-GB" dirty="0"/>
              <a:t>, where the weights are determined by </a:t>
            </a:r>
            <a:r>
              <a:rPr lang="en-GB" i="1" dirty="0"/>
              <a:t>Q </a:t>
            </a:r>
            <a:r>
              <a:rPr lang="en-GB" dirty="0"/>
              <a:t>and </a:t>
            </a:r>
            <a:r>
              <a:rPr lang="en-GB" i="1" dirty="0"/>
              <a:t>K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516DBB-9735-42FF-D91A-63ED3E9B8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045" y="2210677"/>
            <a:ext cx="1216134" cy="757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D82B65-3613-A1AE-8440-90A441443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79" y="3429000"/>
            <a:ext cx="7406649" cy="159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903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3557B-B87E-CB81-0FEF-6E29FD04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–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75004-8F0E-441C-4EAF-826EB8C4B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Note that due to the </a:t>
            </a:r>
            <a:r>
              <a:rPr lang="en-GB" dirty="0" err="1"/>
              <a:t>softmax</a:t>
            </a:r>
            <a:r>
              <a:rPr lang="en-GB" dirty="0"/>
              <a:t>: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Now we multiply in </a:t>
            </a:r>
            <a:r>
              <a:rPr lang="en-GB" i="1" dirty="0"/>
              <a:t>V:</a:t>
            </a:r>
          </a:p>
          <a:p>
            <a:endParaRPr lang="en-GB" i="1" dirty="0"/>
          </a:p>
          <a:p>
            <a:endParaRPr lang="en-GB" i="1" dirty="0"/>
          </a:p>
          <a:p>
            <a:endParaRPr lang="en-GB" i="1" dirty="0"/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516DBB-9735-42FF-D91A-63ED3E9B8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045" y="2210677"/>
            <a:ext cx="1216134" cy="757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D82B65-3613-A1AE-8440-90A441443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79" y="3429001"/>
            <a:ext cx="6314961" cy="136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892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3557B-B87E-CB81-0FEF-6E29FD04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–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75004-8F0E-441C-4EAF-826EB8C4B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see that the end result of the attention mechanism is a weighted sum of each element of </a:t>
            </a:r>
            <a:r>
              <a:rPr lang="en-GB" i="1" dirty="0"/>
              <a:t>V</a:t>
            </a:r>
            <a:r>
              <a:rPr lang="en-GB" dirty="0"/>
              <a:t>, where the weights are determined by </a:t>
            </a:r>
            <a:r>
              <a:rPr lang="en-GB" i="1" dirty="0"/>
              <a:t>Q </a:t>
            </a:r>
            <a:r>
              <a:rPr lang="en-GB" dirty="0"/>
              <a:t>and </a:t>
            </a:r>
            <a:r>
              <a:rPr lang="en-GB" i="1" dirty="0"/>
              <a:t>K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In particular the closer some </a:t>
            </a:r>
            <a:r>
              <a:rPr lang="en-GB" i="1" dirty="0" err="1"/>
              <a:t>q</a:t>
            </a:r>
            <a:r>
              <a:rPr lang="en-GB" i="1" baseline="-25000" dirty="0" err="1"/>
              <a:t>i</a:t>
            </a:r>
            <a:r>
              <a:rPr lang="en-GB" i="1" dirty="0" err="1"/>
              <a:t>k</a:t>
            </a:r>
            <a:r>
              <a:rPr lang="en-GB" i="1" baseline="-25000" dirty="0" err="1"/>
              <a:t>j</a:t>
            </a:r>
            <a:r>
              <a:rPr lang="en-GB" i="1" dirty="0"/>
              <a:t> </a:t>
            </a:r>
            <a:r>
              <a:rPr lang="en-GB" dirty="0"/>
              <a:t>is, the greater the weight for </a:t>
            </a:r>
            <a:r>
              <a:rPr lang="en-GB" i="1" dirty="0"/>
              <a:t>v</a:t>
            </a:r>
            <a:r>
              <a:rPr lang="en-GB" i="1" baseline="-25000" dirty="0"/>
              <a:t>i</a:t>
            </a:r>
            <a:r>
              <a:rPr lang="en-GB" i="1" dirty="0"/>
              <a:t>. </a:t>
            </a:r>
            <a:r>
              <a:rPr lang="en-GB" dirty="0"/>
              <a:t>See the link for an explanation.</a:t>
            </a:r>
          </a:p>
          <a:p>
            <a:pPr lvl="1"/>
            <a:r>
              <a:rPr lang="en-GB" dirty="0"/>
              <a:t>The attention mechanism relates words that are within the same sentence and across sentences, resolving the issue with RNN models.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8589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3557B-B87E-CB81-0FEF-6E29FD04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– The Transformer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75004-8F0E-441C-4EAF-826EB8C4B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5380488" cy="4405546"/>
          </a:xfrm>
        </p:spPr>
        <p:txBody>
          <a:bodyPr/>
          <a:lstStyle/>
          <a:p>
            <a:r>
              <a:rPr lang="en-GB" dirty="0"/>
              <a:t>A Transformer is made of Transformer blocks. Each block:</a:t>
            </a:r>
          </a:p>
          <a:p>
            <a:pPr lvl="1"/>
            <a:r>
              <a:rPr lang="en-GB" dirty="0"/>
              <a:t>Has a </a:t>
            </a:r>
            <a:r>
              <a:rPr lang="en-GB" dirty="0" err="1"/>
              <a:t>multihead</a:t>
            </a:r>
            <a:r>
              <a:rPr lang="en-GB" dirty="0"/>
              <a:t> attention block.</a:t>
            </a:r>
          </a:p>
          <a:p>
            <a:pPr lvl="1"/>
            <a:r>
              <a:rPr lang="en-GB" dirty="0"/>
              <a:t>An ”add and norm” block that adds the input to the Transformer Block with the output of the </a:t>
            </a:r>
            <a:r>
              <a:rPr lang="en-GB" dirty="0" err="1"/>
              <a:t>multihead</a:t>
            </a:r>
            <a:r>
              <a:rPr lang="en-GB" dirty="0"/>
              <a:t> attention block and normalizes it.</a:t>
            </a:r>
          </a:p>
          <a:p>
            <a:pPr lvl="1"/>
            <a:r>
              <a:rPr lang="en-GB" dirty="0"/>
              <a:t>Passes this to the feedforward neural network.</a:t>
            </a:r>
          </a:p>
          <a:p>
            <a:pPr lvl="1"/>
            <a:r>
              <a:rPr lang="en-GB" dirty="0"/>
              <a:t>Produces an output that adds that the output of the feedforward neural network to the previous ”add and norm” and normalizes it.</a:t>
            </a:r>
          </a:p>
          <a:p>
            <a:r>
              <a:rPr lang="en-GB"/>
              <a:t>These blocks may be stacked multiple times in the encoder and decoder.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88664C-394B-259C-445F-F236BAF13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988" y="1580584"/>
            <a:ext cx="3105900" cy="4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0653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3557B-B87E-CB81-0FEF-6E29FD04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– The Transformer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75004-8F0E-441C-4EAF-826EB8C4B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5380488" cy="4405546"/>
          </a:xfrm>
        </p:spPr>
        <p:txBody>
          <a:bodyPr/>
          <a:lstStyle/>
          <a:p>
            <a:r>
              <a:rPr lang="en-GB" dirty="0"/>
              <a:t>Some details:</a:t>
            </a:r>
          </a:p>
          <a:p>
            <a:pPr lvl="1"/>
            <a:r>
              <a:rPr lang="en-GB" dirty="0" err="1"/>
              <a:t>Multihead</a:t>
            </a:r>
            <a:r>
              <a:rPr lang="en-GB" dirty="0"/>
              <a:t> Attention Block:</a:t>
            </a:r>
          </a:p>
          <a:p>
            <a:pPr lvl="2"/>
            <a:r>
              <a:rPr lang="en-GB" dirty="0"/>
              <a:t>Several linear transformations are applied to </a:t>
            </a:r>
            <a:r>
              <a:rPr lang="en-GB" i="1" dirty="0"/>
              <a:t>Q, K </a:t>
            </a:r>
            <a:r>
              <a:rPr lang="en-GB" dirty="0"/>
              <a:t>and </a:t>
            </a:r>
            <a:r>
              <a:rPr lang="en-GB" i="1" dirty="0"/>
              <a:t>V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Scaled dot-product attention is then applied to each transformed version.</a:t>
            </a:r>
          </a:p>
          <a:p>
            <a:pPr lvl="2"/>
            <a:r>
              <a:rPr lang="en-GB" dirty="0"/>
              <a:t>The results are concatenated into a single matrix.</a:t>
            </a:r>
          </a:p>
          <a:p>
            <a:pPr lvl="2"/>
            <a:r>
              <a:rPr lang="en-GB" dirty="0"/>
              <a:t>Purpose is to discover other aspects of the inputs.</a:t>
            </a:r>
          </a:p>
          <a:p>
            <a:pPr lvl="1"/>
            <a:r>
              <a:rPr lang="en-GB" dirty="0"/>
              <a:t>Input and positional embedding:</a:t>
            </a:r>
          </a:p>
          <a:p>
            <a:pPr lvl="2"/>
            <a:r>
              <a:rPr lang="en-GB" dirty="0"/>
              <a:t>Input encoding converts words into vectors.</a:t>
            </a:r>
          </a:p>
          <a:p>
            <a:pPr lvl="2"/>
            <a:r>
              <a:rPr lang="en-GB" dirty="0"/>
              <a:t>Positional encoding shows the positions of the words.</a:t>
            </a:r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88664C-394B-259C-445F-F236BAF13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988" y="1580584"/>
            <a:ext cx="3105900" cy="4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970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3557B-B87E-CB81-0FEF-6E29FD04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– The Transformer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75004-8F0E-441C-4EAF-826EB8C4B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5380488" cy="4405546"/>
          </a:xfrm>
        </p:spPr>
        <p:txBody>
          <a:bodyPr/>
          <a:lstStyle/>
          <a:p>
            <a:r>
              <a:rPr lang="en-GB" dirty="0"/>
              <a:t>Some details:</a:t>
            </a:r>
          </a:p>
          <a:p>
            <a:pPr lvl="1"/>
            <a:r>
              <a:rPr lang="en-GB" dirty="0"/>
              <a:t>Masked </a:t>
            </a:r>
            <a:r>
              <a:rPr lang="en-GB" dirty="0" err="1"/>
              <a:t>multihead</a:t>
            </a:r>
            <a:r>
              <a:rPr lang="en-GB" dirty="0"/>
              <a:t> attention: Since the decoder will not in reality know the next word, when decoding future words are “masked”</a:t>
            </a:r>
          </a:p>
          <a:p>
            <a:pPr lvl="2"/>
            <a:r>
              <a:rPr lang="en-GB" dirty="0"/>
              <a:t>Implemented as a lower triangular matrix where the lower </a:t>
            </a:r>
            <a:r>
              <a:rPr lang="en-GB" dirty="0" err="1"/>
              <a:t>diagon</a:t>
            </a:r>
            <a:r>
              <a:rPr lang="en-GB" dirty="0"/>
              <a:t> is all ‘1’ and the upper diagonal is all ‘0’.</a:t>
            </a:r>
          </a:p>
          <a:p>
            <a:pPr lvl="2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88664C-394B-259C-445F-F236BAF13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988" y="1580584"/>
            <a:ext cx="3105900" cy="4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0E6107-CBBB-874C-DE5B-9DEFD6E89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418" y="3741253"/>
            <a:ext cx="2018828" cy="158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25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Long-Short-term memories (</a:t>
            </a:r>
            <a:r>
              <a:rPr lang="en-US" dirty="0" err="1"/>
              <a:t>lstm</a:t>
            </a:r>
            <a:r>
              <a:rPr lang="en-US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SWS3009 Embedded Systems and Deep Learning.</a:t>
            </a:r>
          </a:p>
        </p:txBody>
      </p:sp>
    </p:spTree>
    <p:extLst>
      <p:ext uri="{BB962C8B-B14F-4D97-AF65-F5344CB8AC3E}">
        <p14:creationId xmlns:p14="http://schemas.microsoft.com/office/powerpoint/2010/main" val="81899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124F1-E50C-3DCB-C72A-0577D70F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12139-9677-1801-BF00-904FBB3E3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Keras</a:t>
            </a:r>
            <a:r>
              <a:rPr lang="en-GB" dirty="0"/>
              <a:t> does not have Transformer models per-se; you need to build them yourselves:</a:t>
            </a:r>
          </a:p>
          <a:p>
            <a:pPr lvl="1"/>
            <a:r>
              <a:rPr lang="en-GB" dirty="0"/>
              <a:t>However it does have a </a:t>
            </a:r>
            <a:r>
              <a:rPr lang="en-GB" dirty="0" err="1"/>
              <a:t>multihead</a:t>
            </a:r>
            <a:r>
              <a:rPr lang="en-GB" dirty="0"/>
              <a:t> attention block.</a:t>
            </a:r>
          </a:p>
          <a:p>
            <a:r>
              <a:rPr lang="en-GB" dirty="0"/>
              <a:t>Transformer code shown in </a:t>
            </a:r>
            <a:r>
              <a:rPr lang="en-GB" dirty="0" err="1"/>
              <a:t>transformer.ipynb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1138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0CE5-61D7-EF9E-B7AF-908559028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Transformers: Main Transformer Block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D8A18-AE43-8D72-37DD-74CCCF2CA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99" y="1991419"/>
            <a:ext cx="7772400" cy="385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681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80EFA-96EB-763E-4FF9-840089B9F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Transformers: Token and Position Embedding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5F9AA-8613-7503-13EC-F6A9C3274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83492"/>
            <a:ext cx="7772400" cy="249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104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5E6BC-36B7-0C00-08B4-90741EB3E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Transformers: Sentiment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F85A3-B812-47F0-8556-59DF80C0E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99" y="1405277"/>
            <a:ext cx="7772400" cy="502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33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SWS3009 Embedded Systems and Deep Learning.</a:t>
            </a:r>
          </a:p>
        </p:txBody>
      </p:sp>
    </p:spTree>
    <p:extLst>
      <p:ext uri="{BB962C8B-B14F-4D97-AF65-F5344CB8AC3E}">
        <p14:creationId xmlns:p14="http://schemas.microsoft.com/office/powerpoint/2010/main" val="7337550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12A6A-BA20-CF4F-B802-98C3FA2C3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  <a:br>
              <a:rPr lang="en-US" dirty="0"/>
            </a:br>
            <a:r>
              <a:rPr lang="en-US" dirty="0"/>
              <a:t>What Are They?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BCA6AB-E023-054B-817D-3D467EA5E9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will now look at another class of deep-learning networks called “autoencoders”.</a:t>
                </a:r>
              </a:p>
              <a:p>
                <a:pPr lvl="1"/>
                <a:r>
                  <a:rPr lang="en-US" dirty="0"/>
                  <a:t>Idea: We train a neural network to take an input </a:t>
                </a:r>
                <a:r>
                  <a:rPr lang="en-US" i="1" dirty="0"/>
                  <a:t>x</a:t>
                </a:r>
                <a:r>
                  <a:rPr lang="en-US" dirty="0"/>
                  <a:t>, and generate the same output </a:t>
                </a:r>
                <a:r>
                  <a:rPr lang="en-US" i="1" dirty="0"/>
                  <a:t>x. </a:t>
                </a:r>
                <a:r>
                  <a:rPr lang="en-US" dirty="0"/>
                  <a:t>I.e. we will build a deep learning network that does:</a:t>
                </a:r>
              </a:p>
              <a:p>
                <a:pPr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BCA6AB-E023-054B-817D-3D467EA5E9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3F3B9F3-827B-CE48-A5DA-87CC90148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574" y="3317358"/>
            <a:ext cx="5466521" cy="311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506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2FF5F-CBF4-B547-8009-3716AFC83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  <a:br>
              <a:rPr lang="en-US" dirty="0"/>
            </a:br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EFC26-8E88-C640-9AA7-78AA7C87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would we do this? Two reasons:</a:t>
            </a:r>
          </a:p>
          <a:p>
            <a:pPr lvl="1"/>
            <a:r>
              <a:rPr lang="en-US" dirty="0"/>
              <a:t>We can achieve “compression”:</a:t>
            </a:r>
          </a:p>
          <a:p>
            <a:pPr lvl="2"/>
            <a:r>
              <a:rPr lang="en-US" dirty="0"/>
              <a:t>If the “code layer” is substantially smaller than the input, we can feed in the input and use the resultant “code” as a compressed version of the input.</a:t>
            </a:r>
          </a:p>
          <a:p>
            <a:pPr lvl="2"/>
            <a:r>
              <a:rPr lang="en-US" dirty="0"/>
              <a:t>We can feed this code into the decoder network to recover the original. </a:t>
            </a:r>
          </a:p>
          <a:p>
            <a:pPr lvl="2"/>
            <a:r>
              <a:rPr lang="en-US" dirty="0"/>
              <a:t>However AEs are very bad at this: the recovered data will be highly “lossy”, and the AE can only reconstruct data of the type it was trained on.</a:t>
            </a:r>
          </a:p>
          <a:p>
            <a:pPr lvl="1"/>
            <a:r>
              <a:rPr lang="en-US" dirty="0"/>
              <a:t>We can detect anomalies:</a:t>
            </a:r>
          </a:p>
          <a:p>
            <a:pPr lvl="2"/>
            <a:r>
              <a:rPr lang="en-US" dirty="0"/>
              <a:t>When the AE sees “typical” data it was trained on, it can reconstruct the input with minimal error.</a:t>
            </a:r>
          </a:p>
          <a:p>
            <a:pPr lvl="2"/>
            <a:r>
              <a:rPr lang="en-US" dirty="0"/>
              <a:t>When the data becomes atypical, reconstruction error rises. We can flag anomalies when this error exceeds a threshold.</a:t>
            </a:r>
          </a:p>
          <a:p>
            <a:pPr lvl="1"/>
            <a:r>
              <a:rPr lang="en-US" dirty="0"/>
              <a:t>We can remove noise from data:</a:t>
            </a:r>
          </a:p>
          <a:p>
            <a:pPr lvl="2"/>
            <a:r>
              <a:rPr lang="en-US" dirty="0"/>
              <a:t>The encoder learns typical data.</a:t>
            </a:r>
          </a:p>
          <a:p>
            <a:pPr lvl="2"/>
            <a:r>
              <a:rPr lang="en-US" dirty="0"/>
              <a:t>Noisy data is mapped to the typical data, which is then reconstructed by the decoder to clean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242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16EEC-B6E7-1A4A-A8B2-13FA8D8E2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E43C7-FF97-4A4E-8B4E-7B9C08861B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are going to build a simple autoencoder to learn a simple function: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i="1" dirty="0">
                          <a:ea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lvl="1"/>
                <a:endParaRPr lang="en-US" b="1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b="1" dirty="0">
                    <a:ea typeface="Cambria Math" panose="02040503050406030204" pitchFamily="18" charset="0"/>
                  </a:rPr>
                  <a:t> We are learning our inputs </a:t>
                </a:r>
                <a:r>
                  <a:rPr lang="en-US" b="1" i="1" dirty="0">
                    <a:ea typeface="Cambria Math" panose="02040503050406030204" pitchFamily="18" charset="0"/>
                  </a:rPr>
                  <a:t>x </a:t>
                </a:r>
                <a:r>
                  <a:rPr lang="en-US" b="1" dirty="0">
                    <a:ea typeface="Cambria Math" panose="02040503050406030204" pitchFamily="18" charset="0"/>
                  </a:rPr>
                  <a:t>in the range [0, 1], which have some noise </a:t>
                </a:r>
                <a:r>
                  <a:rPr lang="en-US" b="1" i="1" dirty="0" err="1">
                    <a:ea typeface="Cambria Math" panose="02040503050406030204" pitchFamily="18" charset="0"/>
                  </a:rPr>
                  <a:t>ε</a:t>
                </a:r>
                <a:r>
                  <a:rPr lang="en-US" b="1" i="1" dirty="0">
                    <a:ea typeface="Cambria Math" panose="02040503050406030204" pitchFamily="18" charset="0"/>
                  </a:rPr>
                  <a:t> . </a:t>
                </a:r>
                <a:r>
                  <a:rPr lang="en-US" b="1" dirty="0">
                    <a:ea typeface="Cambria Math" panose="02040503050406030204" pitchFamily="18" charset="0"/>
                  </a:rPr>
                  <a:t>Note that noise is expected in real world systems.</a:t>
                </a:r>
                <a:endParaRPr lang="en-US" b="1" i="1" dirty="0">
                  <a:ea typeface="Cambria Math" panose="02040503050406030204" pitchFamily="18" charset="0"/>
                </a:endParaRPr>
              </a:p>
              <a:p>
                <a:r>
                  <a:rPr lang="en-US" b="1" dirty="0">
                    <a:ea typeface="Cambria Math" panose="02040503050406030204" pitchFamily="18" charset="0"/>
                  </a:rPr>
                  <a:t>We will test it against two pieces of data:</a:t>
                </a:r>
              </a:p>
              <a:p>
                <a:pPr lvl="1"/>
                <a:r>
                  <a:rPr lang="en-US" b="1" dirty="0">
                    <a:ea typeface="Cambria Math" panose="02040503050406030204" pitchFamily="18" charset="0"/>
                  </a:rPr>
                  <a:t>A noisier version of </a:t>
                </a:r>
                <a:r>
                  <a:rPr lang="en-US" b="1" i="1" dirty="0">
                    <a:ea typeface="Cambria Math" panose="02040503050406030204" pitchFamily="18" charset="0"/>
                  </a:rPr>
                  <a:t>x</a:t>
                </a:r>
              </a:p>
              <a:p>
                <a:pPr lvl="1"/>
                <a:r>
                  <a:rPr lang="en-US" b="1" dirty="0">
                    <a:ea typeface="Cambria Math" panose="02040503050406030204" pitchFamily="18" charset="0"/>
                  </a:rPr>
                  <a:t>An abnormal version of </a:t>
                </a:r>
                <a:r>
                  <a:rPr lang="en-US" b="1" i="1" dirty="0">
                    <a:ea typeface="Cambria Math" panose="02040503050406030204" pitchFamily="18" charset="0"/>
                  </a:rPr>
                  <a:t>f(x)</a:t>
                </a:r>
                <a:r>
                  <a:rPr lang="en-US" b="1" dirty="0">
                    <a:ea typeface="Cambria Math" panose="02040503050406030204" pitchFamily="18" charset="0"/>
                  </a:rPr>
                  <a:t> in the range [0, 1.5]</a:t>
                </a:r>
              </a:p>
              <a:p>
                <a:pPr lvl="1"/>
                <a:endParaRPr lang="en-US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E43C7-FF97-4A4E-8B4E-7B9C08861B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26" t="-2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2179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702A2-5C7A-9541-A0EC-8E32967F2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Hands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174BE-76DA-D241-932B-C0FB0175D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Load up </a:t>
            </a:r>
            <a:r>
              <a:rPr lang="en-US" sz="3200" dirty="0" err="1"/>
              <a:t>autoencoder.ipynb</a:t>
            </a:r>
            <a:r>
              <a:rPr lang="en-US" sz="3200" dirty="0"/>
              <a:t> in </a:t>
            </a:r>
            <a:r>
              <a:rPr lang="en-US" sz="3200" dirty="0" err="1"/>
              <a:t>Jupyter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661337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30755-103A-EF40-9135-BE6F47B1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Autoencoder</a:t>
            </a:r>
            <a:br>
              <a:rPr lang="en-US" dirty="0"/>
            </a:br>
            <a:r>
              <a:rPr lang="en-US" dirty="0"/>
              <a:t>Imports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F1BA3-E494-7045-BED7-FA467A72C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</a:t>
            </a:r>
            <a:r>
              <a:rPr lang="en-US" dirty="0"/>
              <a:t>begin with the imports: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FE5D4-B0E6-05FB-2F9B-DC3824198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10394"/>
            <a:ext cx="7772400" cy="243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79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  <a:br>
              <a:rPr lang="en-US" dirty="0"/>
            </a:br>
            <a:r>
              <a:rPr lang="en-US" dirty="0"/>
              <a:t>Recurrent Neural Networks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issue with MLPs:</a:t>
            </a:r>
          </a:p>
          <a:p>
            <a:pPr lvl="1"/>
            <a:r>
              <a:rPr lang="en-US" dirty="0"/>
              <a:t>When we present training data we assume that all the samples are independent.</a:t>
            </a:r>
          </a:p>
          <a:p>
            <a:pPr lvl="1"/>
            <a:r>
              <a:rPr lang="en-US" dirty="0"/>
              <a:t>This is often WRONG:</a:t>
            </a:r>
          </a:p>
          <a:p>
            <a:pPr lvl="2"/>
            <a:r>
              <a:rPr lang="en-US" dirty="0"/>
              <a:t>E.g. the word “often” above usually follows “is” or “are”. Likewise “is” or “are” often follows “this”. THEY ARE NOT INDEPENDENT!</a:t>
            </a:r>
          </a:p>
          <a:p>
            <a:pPr lvl="1"/>
            <a:r>
              <a:rPr lang="en-US" dirty="0"/>
              <a:t>Solution:</a:t>
            </a:r>
          </a:p>
          <a:p>
            <a:pPr lvl="2"/>
            <a:r>
              <a:rPr lang="en-US" dirty="0"/>
              <a:t>Use past (and sometimes future) information to learn with current data.</a:t>
            </a:r>
          </a:p>
          <a:p>
            <a:r>
              <a:rPr lang="en-US" dirty="0"/>
              <a:t>In RNNs we feed the output of the MLP back to the hidden layer (and maybe backwards to previous hidden layers)</a:t>
            </a:r>
            <a:endParaRPr lang="en-SG" dirty="0"/>
          </a:p>
        </p:txBody>
      </p:sp>
      <p:pic>
        <p:nvPicPr>
          <p:cNvPr id="5122" name="Picture 2" descr="Image result for recurrent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975" y="4837038"/>
            <a:ext cx="3197225" cy="138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9789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ED167-C708-3D43-9ECE-3AB664066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Autoencoder</a:t>
            </a:r>
            <a:br>
              <a:rPr lang="en-US" dirty="0"/>
            </a:br>
            <a:r>
              <a:rPr lang="en-US" dirty="0"/>
              <a:t>Training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33B29-DBDF-9E41-9E95-3DECFDDDC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now create some constants to configure our dummy data, AE,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Here our training data will have 10,000 samples. A white noise of between -0.1 and 0.1 will be added. The data itself ranges from -1 to 1.</a:t>
            </a:r>
          </a:p>
          <a:p>
            <a:r>
              <a:rPr lang="en-US" dirty="0"/>
              <a:t>We add white-noise of -0.3 to 0.3 for the “noisy” version.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A8B6F6-2264-96E1-3B01-86B86EC6B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356" y="2312263"/>
            <a:ext cx="4160129" cy="238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835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57DFD-7931-314E-861A-CCA510211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Autoencoder</a:t>
            </a:r>
            <a:br>
              <a:rPr lang="en-US" dirty="0"/>
            </a:br>
            <a:r>
              <a:rPr lang="en-US" dirty="0"/>
              <a:t>Building the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8C200-F275-DE4A-81D9-96A9BF840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can build our neural network. We will use the functional API to build a simple 6-layer MLP: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output we use a “tanh” activation function so that our data can range from -1 to 1.</a:t>
            </a:r>
          </a:p>
          <a:p>
            <a:r>
              <a:rPr lang="en-US" dirty="0"/>
              <a:t>Notice the change in name from “encoder” to ”decoder”.</a:t>
            </a:r>
          </a:p>
          <a:p>
            <a:pPr lvl="1"/>
            <a:r>
              <a:rPr lang="en-US" dirty="0"/>
              <a:t>This lets us build separate encoder and decoder models if we want. Useful if we want to do compression.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5664B-2899-FDF3-164F-F1A60EAFA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82" y="2586041"/>
            <a:ext cx="5268546" cy="195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571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F4F59-8418-EC4A-BCCB-A6E28336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Autoencoder</a:t>
            </a:r>
            <a:br>
              <a:rPr lang="en-US" dirty="0"/>
            </a:br>
            <a:r>
              <a:rPr lang="en-US" dirty="0"/>
              <a:t>Generating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2946F-5087-494E-AA15-2B7EF4B5E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now create our training and test data: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487F43-B78B-D648-958C-FA2C34E91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603387"/>
            <a:ext cx="7772400" cy="305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183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F4F59-8418-EC4A-BCCB-A6E28336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Autoencoder</a:t>
            </a:r>
            <a:br>
              <a:rPr lang="en-US" dirty="0"/>
            </a:br>
            <a:r>
              <a:rPr lang="en-US" dirty="0"/>
              <a:t>Generating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2946F-5087-494E-AA15-2B7EF4B5E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our noisy and wrong data: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6E27A-ABD5-E100-6568-137215027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589186"/>
            <a:ext cx="7772400" cy="167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938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41C1D-5DA5-FD45-B914-9C1F0036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Autoencoder</a:t>
            </a:r>
            <a:br>
              <a:rPr lang="en-US" dirty="0"/>
            </a:br>
            <a:r>
              <a:rPr lang="en-US" dirty="0"/>
              <a:t>Training the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7D3DA-B899-D94E-8351-23C4F2990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do the training. Notice that the target (”y = …”) and input (“x = …”) are exactly the same.</a:t>
            </a:r>
          </a:p>
          <a:p>
            <a:pPr lvl="1"/>
            <a:r>
              <a:rPr lang="en-US" dirty="0"/>
              <a:t>This is because we are training the AE to recreate the input.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0DAA6-1B55-3620-D6A7-40FC61A55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126369"/>
            <a:ext cx="7772400" cy="179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408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7CB49-DF26-C241-A3C0-E9BE1F7E2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Autoencoder</a:t>
            </a:r>
            <a:br>
              <a:rPr lang="en-US" dirty="0"/>
            </a:br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06B19-6D27-1849-92C9-30149D8EB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 we call the AE’s evaluate function to:</a:t>
            </a:r>
          </a:p>
          <a:p>
            <a:pPr lvl="1"/>
            <a:r>
              <a:rPr lang="en-US" dirty="0"/>
              <a:t>Reconstruct the given input.</a:t>
            </a:r>
          </a:p>
          <a:p>
            <a:pPr lvl="1"/>
            <a:r>
              <a:rPr lang="en-US" dirty="0"/>
              <a:t>Find the MSE of the reconstructed input with the actual input, and print it out.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A63A3-C9A9-3296-2335-578808AC7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83503"/>
            <a:ext cx="7772400" cy="131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833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5185-0236-EE4B-A681-70FB9CC12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Autoencoder</a:t>
            </a:r>
            <a:br>
              <a:rPr lang="en-US" dirty="0"/>
            </a:br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55876-50A9-E54A-8DF8-94FF12BF6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run and get the following: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see that the losses for the noisy version (noisy loss) and abnormal version (wrong loss) are significantly higher than the correct data (clean loss) and validation loss (test loss).</a:t>
            </a:r>
          </a:p>
          <a:p>
            <a:pPr lvl="1"/>
            <a:r>
              <a:rPr lang="en-US" dirty="0"/>
              <a:t>This is because the network’s internal representation is meant only for the correct data.</a:t>
            </a:r>
          </a:p>
          <a:p>
            <a:pPr lvl="1"/>
            <a:r>
              <a:rPr lang="en-US" dirty="0"/>
              <a:t>When presented with incorrect data it will reconstruct the input poorly.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5DC323-FDC3-7E68-C685-9D8B8FD2C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56553"/>
            <a:ext cx="7772400" cy="234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097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500" y="1364776"/>
            <a:ext cx="7771328" cy="4859739"/>
          </a:xfrm>
        </p:spPr>
        <p:txBody>
          <a:bodyPr/>
          <a:lstStyle/>
          <a:p>
            <a:r>
              <a:rPr lang="en-US" dirty="0"/>
              <a:t>In the trial lecture and this lecture we looked at neural networks and deep networks:</a:t>
            </a:r>
          </a:p>
          <a:p>
            <a:pPr lvl="1"/>
            <a:r>
              <a:rPr lang="en-US" dirty="0"/>
              <a:t>Neural Networks: Slow learning, potentially very powerful, can learn very complex patterns. Can be prone to overfitting due to high density of the parameters. </a:t>
            </a:r>
          </a:p>
          <a:p>
            <a:pPr lvl="1"/>
            <a:r>
              <a:rPr lang="en-US" dirty="0"/>
              <a:t>Deep Networks: Very large complex networks, but made up of many often heterogeneous types of networks that try to simplify the inputs, so that we can use a relatively small dense network to perform final decisions.</a:t>
            </a:r>
          </a:p>
          <a:p>
            <a:pPr lvl="2"/>
            <a:r>
              <a:rPr lang="en-US" dirty="0"/>
              <a:t>We saw how to learn time-series data with LSTMs and Transformers, and how to build autoencoder networks that can compress data and detect faults.</a:t>
            </a:r>
          </a:p>
          <a:p>
            <a:pPr lvl="2"/>
            <a:r>
              <a:rPr lang="en-US" dirty="0"/>
              <a:t>We will look at Generative </a:t>
            </a:r>
            <a:r>
              <a:rPr lang="en-US" dirty="0" err="1"/>
              <a:t>Adversarsial</a:t>
            </a:r>
            <a:r>
              <a:rPr lang="en-US" dirty="0"/>
              <a:t>, Convolutional and Object Neural Networks in the next lecture.</a:t>
            </a:r>
          </a:p>
        </p:txBody>
      </p:sp>
    </p:spTree>
    <p:extLst>
      <p:ext uri="{BB962C8B-B14F-4D97-AF65-F5344CB8AC3E}">
        <p14:creationId xmlns:p14="http://schemas.microsoft.com/office/powerpoint/2010/main" val="3238466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  <a:br>
              <a:rPr lang="en-US" dirty="0"/>
            </a:br>
            <a:r>
              <a:rPr lang="en-US" dirty="0"/>
              <a:t>Recurrent Neural Networks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popular technique to train recurrent neural networks is “backpropagation through time” or BPTT.</a:t>
            </a:r>
          </a:p>
          <a:p>
            <a:pPr lvl="1"/>
            <a:r>
              <a:rPr lang="en-US" dirty="0"/>
              <a:t>Unroll the neural network in time for X time-steps to form a deep network: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Apply standard backpropagation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We see that learning each new piece of data is now affected by past pieces.</a:t>
            </a:r>
            <a:endParaRPr lang="en-SG" dirty="0"/>
          </a:p>
        </p:txBody>
      </p:sp>
      <p:pic>
        <p:nvPicPr>
          <p:cNvPr id="5" name="Picture 2" descr="Image result for recurrent neural network">
            <a:extLst>
              <a:ext uri="{FF2B5EF4-FFF2-40B4-BE49-F238E27FC236}">
                <a16:creationId xmlns:a16="http://schemas.microsoft.com/office/drawing/2014/main" id="{EFA6C0BC-F4A7-2C25-03BD-6A01A2F28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228" y="2793999"/>
            <a:ext cx="3931871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94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  <a:br>
              <a:rPr lang="en-US" dirty="0"/>
            </a:br>
            <a:r>
              <a:rPr lang="en-US" dirty="0"/>
              <a:t>Recurrent Neural Networks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Recurrent neural networks are good at learning from patterns in past data:</a:t>
                </a:r>
              </a:p>
              <a:p>
                <a:pPr lvl="1"/>
                <a:r>
                  <a:rPr lang="en-US" dirty="0"/>
                  <a:t>Predicting next word in a sentence.</a:t>
                </a:r>
              </a:p>
              <a:p>
                <a:pPr lvl="1"/>
                <a:r>
                  <a:rPr lang="en-US" dirty="0"/>
                  <a:t>Predicting stock performance based on past data.</a:t>
                </a:r>
              </a:p>
              <a:p>
                <a:pPr lvl="1"/>
                <a:r>
                  <a:rPr lang="en-US" dirty="0"/>
                  <a:t>Trajectory prediction for a robot (e.g. learning how to pick up an object)</a:t>
                </a:r>
              </a:p>
              <a:p>
                <a:r>
                  <a:rPr lang="en-US" dirty="0"/>
                  <a:t>Standard RNNs have a problem:</a:t>
                </a:r>
              </a:p>
              <a:p>
                <a:pPr lvl="1"/>
                <a:r>
                  <a:rPr lang="en-US" dirty="0"/>
                  <a:t>Take an RNN node and current input </a:t>
                </a:r>
                <a:r>
                  <a:rPr lang="en-US" i="1" dirty="0" err="1"/>
                  <a:t>x</a:t>
                </a:r>
                <a:r>
                  <a:rPr lang="en-US" i="1" baseline="-25000" dirty="0" err="1"/>
                  <a:t>t</a:t>
                </a:r>
                <a:r>
                  <a:rPr lang="en-US" i="1" dirty="0" err="1"/>
                  <a:t>.</a:t>
                </a:r>
                <a:r>
                  <a:rPr lang="en-US" i="1" dirty="0"/>
                  <a:t> </a:t>
                </a:r>
                <a:r>
                  <a:rPr lang="en-US" dirty="0"/>
                  <a:t>The output at time </a:t>
                </a:r>
                <a:r>
                  <a:rPr lang="en-US" i="1" dirty="0"/>
                  <a:t>t </a:t>
                </a:r>
                <a:r>
                  <a:rPr lang="en-US" dirty="0"/>
                  <a:t>is given by:</a:t>
                </a:r>
              </a:p>
              <a:p>
                <a:pPr lvl="1" indent="0">
                  <a:buNone/>
                </a:pPr>
                <a:endParaRPr lang="en-US" dirty="0"/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 indent="0">
                  <a:buNone/>
                </a:pPr>
                <a:endParaRPr lang="en-US" dirty="0"/>
              </a:p>
              <a:p>
                <a:pPr lvl="1" indent="0">
                  <a:buNone/>
                </a:pPr>
                <a:r>
                  <a:rPr lang="en-US" dirty="0"/>
                  <a:t>Here </a:t>
                </a:r>
                <a:r>
                  <a:rPr lang="en-US" i="1" dirty="0"/>
                  <a:t>U</a:t>
                </a:r>
                <a:r>
                  <a:rPr lang="en-US" dirty="0"/>
                  <a:t> and </a:t>
                </a:r>
                <a:r>
                  <a:rPr lang="en-US" i="1" dirty="0"/>
                  <a:t>V</a:t>
                </a:r>
                <a:r>
                  <a:rPr lang="en-US" dirty="0"/>
                  <a:t> are weights for the input and previous output respectively.</a:t>
                </a:r>
              </a:p>
              <a:p>
                <a:pPr lvl="1"/>
                <a:r>
                  <a:rPr lang="en-US" dirty="0"/>
                  <a:t>We can expand </a:t>
                </a:r>
                <a:r>
                  <a:rPr lang="en-US" i="1" dirty="0"/>
                  <a:t>h</a:t>
                </a:r>
                <a:r>
                  <a:rPr lang="en-US" i="1" baseline="-25000" dirty="0"/>
                  <a:t>t-1</a:t>
                </a:r>
                <a:r>
                  <a:rPr lang="en-US" i="1" dirty="0"/>
                  <a:t> </a:t>
                </a:r>
                <a:r>
                  <a:rPr lang="en-US" dirty="0"/>
                  <a:t>giving us: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S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5" t="-28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169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  <a:br>
              <a:rPr lang="en-US" dirty="0"/>
            </a:br>
            <a:r>
              <a:rPr lang="en-US" dirty="0"/>
              <a:t>Recurrent Neural Networks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continue expanding this further. But what we want to do is to take the 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den>
                    </m:f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to do our gradient descent: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sSub>
                            <m:sSubPr>
                              <m:ctrlPr>
                                <a:rPr lang="en-SG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r>
                            <a:rPr lang="en-SG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𝒐𝒖𝒕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sSub>
                            <m:sSubPr>
                              <m:ctrlPr>
                                <a:rPr lang="en-SG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den>
                      </m:f>
                    </m:oMath>
                  </m:oMathPara>
                </a14:m>
                <a:endParaRPr lang="en-SG" dirty="0"/>
              </a:p>
              <a:p>
                <a:r>
                  <a:rPr lang="en-US" dirty="0"/>
                  <a:t>As the gradient of a sigmoid is always small (≤0.25), this series of products will decay to 0 very quickly:</a:t>
                </a:r>
              </a:p>
              <a:p>
                <a:pPr lvl="1"/>
                <a:r>
                  <a:rPr lang="en-US" dirty="0"/>
                  <a:t>This means that over a longer time series, no adjustments will be made to </a:t>
                </a:r>
                <a:r>
                  <a:rPr lang="en-US" i="1" dirty="0"/>
                  <a:t>U</a:t>
                </a:r>
                <a:r>
                  <a:rPr lang="en-US" dirty="0"/>
                  <a:t>. The network stops learning! Vanishing Gradient Problem.</a:t>
                </a:r>
              </a:p>
              <a:p>
                <a:pPr lvl="2"/>
                <a:r>
                  <a:rPr lang="en-US" dirty="0"/>
                  <a:t>Maximum learning distance of about 10-15 time-steps</a:t>
                </a:r>
              </a:p>
              <a:p>
                <a:pPr lvl="1"/>
                <a:r>
                  <a:rPr lang="en-US" dirty="0"/>
                  <a:t>If we use a different transfer function we may instead get the Exploding Gradient Problem.</a:t>
                </a:r>
              </a:p>
              <a:p>
                <a:r>
                  <a:rPr lang="en-US" dirty="0"/>
                  <a:t>To solve this problem we introduce a special RNN called a “Long Short Term Memory” or LSTM Neural Network.</a:t>
                </a: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26" t="-2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78309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16365</TotalTime>
  <Words>4424</Words>
  <Application>Microsoft Macintosh PowerPoint</Application>
  <PresentationFormat>On-screen Show (4:3)</PresentationFormat>
  <Paragraphs>509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Calibri</vt:lpstr>
      <vt:lpstr>Cambria Math</vt:lpstr>
      <vt:lpstr>Times</vt:lpstr>
      <vt:lpstr>Times New Roman</vt:lpstr>
      <vt:lpstr>Wingdings</vt:lpstr>
      <vt:lpstr>Blank</vt:lpstr>
      <vt:lpstr>PowerPoint Presentation</vt:lpstr>
      <vt:lpstr>Motivation</vt:lpstr>
      <vt:lpstr>Motivation</vt:lpstr>
      <vt:lpstr>Motivation</vt:lpstr>
      <vt:lpstr>Long-Short-term memories (lstm)</vt:lpstr>
      <vt:lpstr>Deep Learning Recurrent Neural Networks</vt:lpstr>
      <vt:lpstr>Deep Learning Recurrent Neural Networks</vt:lpstr>
      <vt:lpstr>Deep Learning Recurrent Neural Networks</vt:lpstr>
      <vt:lpstr>Deep Learning Recurrent Neural Networks</vt:lpstr>
      <vt:lpstr>Deep Learning Recurrent Neural Networks</vt:lpstr>
      <vt:lpstr>LSTM Cell</vt:lpstr>
      <vt:lpstr>LSTM Cell Input Stage</vt:lpstr>
      <vt:lpstr>LSTM Cell Input Stage</vt:lpstr>
      <vt:lpstr>LSTM Cell Forget Gate (Constant Error Carousel)</vt:lpstr>
      <vt:lpstr>LSTM Cell Output Stage</vt:lpstr>
      <vt:lpstr>LSTM Cell Summary</vt:lpstr>
      <vt:lpstr>LSTM Hidden Layer Size</vt:lpstr>
      <vt:lpstr>Using the LSTM Cells</vt:lpstr>
      <vt:lpstr>Using LSTMs in Keras</vt:lpstr>
      <vt:lpstr>LSTM Hands On</vt:lpstr>
      <vt:lpstr>Using LSTMs in Keras Imports</vt:lpstr>
      <vt:lpstr>Using LSTMs in Keras Training Hyperparameters</vt:lpstr>
      <vt:lpstr>Using LSTMs in Keras Creating the Dataset</vt:lpstr>
      <vt:lpstr>Using LSTMs in Keras Creating the Dataset</vt:lpstr>
      <vt:lpstr>Using LSTMs in Keras Creating the Dataset</vt:lpstr>
      <vt:lpstr>Using LSTMs in Keras Creating the Dataset</vt:lpstr>
      <vt:lpstr>Using LSTMs in Keras Reshaping the Datasets</vt:lpstr>
      <vt:lpstr>Using LSTMs in Keras Building the LSTM</vt:lpstr>
      <vt:lpstr>Using LSTMs in Keras Evaluating</vt:lpstr>
      <vt:lpstr>Using LSTMs in Keras Evaluating</vt:lpstr>
      <vt:lpstr>Using LSTMs in Keras Swapping Dimensions</vt:lpstr>
      <vt:lpstr>Using LSTMs in Keras Why swap dimensions?</vt:lpstr>
      <vt:lpstr>Using LSTMs in Keras Using Memory</vt:lpstr>
      <vt:lpstr>Using LSTMs in Keras Using Memory</vt:lpstr>
      <vt:lpstr>Using LSTMs in Keras Using Memory</vt:lpstr>
      <vt:lpstr>transformers</vt:lpstr>
      <vt:lpstr>Transformers - Introduction</vt:lpstr>
      <vt:lpstr>Transformers - Introduction</vt:lpstr>
      <vt:lpstr>Transformers - Introduction</vt:lpstr>
      <vt:lpstr>Transformers - Introduction</vt:lpstr>
      <vt:lpstr>Transformers - Introduction</vt:lpstr>
      <vt:lpstr>Transformers – Attention</vt:lpstr>
      <vt:lpstr>Transformers – Attention</vt:lpstr>
      <vt:lpstr>Transformers – Attention</vt:lpstr>
      <vt:lpstr>Transformers – Attention</vt:lpstr>
      <vt:lpstr>Transformers – Attention</vt:lpstr>
      <vt:lpstr>Transformers – The Transformer Block</vt:lpstr>
      <vt:lpstr>Transformers – The Transformer Block</vt:lpstr>
      <vt:lpstr>Transformers – The Transformer Block</vt:lpstr>
      <vt:lpstr>Transformers</vt:lpstr>
      <vt:lpstr>Transformers: Main Transformer Block</vt:lpstr>
      <vt:lpstr>Transformers: Token and Position Embedding</vt:lpstr>
      <vt:lpstr>Transformers: Sentiment Analysis</vt:lpstr>
      <vt:lpstr>autoencoders</vt:lpstr>
      <vt:lpstr>Autoencoders What Are They?</vt:lpstr>
      <vt:lpstr>Autoencoders Motivation</vt:lpstr>
      <vt:lpstr>A Simple Autoencoder</vt:lpstr>
      <vt:lpstr>Autoencoder Hands On</vt:lpstr>
      <vt:lpstr>A Simple Autoencoder Imports</vt:lpstr>
      <vt:lpstr>A Simple Autoencoder Training Hyperparameters</vt:lpstr>
      <vt:lpstr>A Simple Autoencoder Building the Autoencoder</vt:lpstr>
      <vt:lpstr>A Simple Autoencoder Generating Data</vt:lpstr>
      <vt:lpstr>A Simple Autoencoder Generating Data</vt:lpstr>
      <vt:lpstr>A Simple Autoencoder Training the Autoencoder</vt:lpstr>
      <vt:lpstr>A Simple Autoencoder Evaluation</vt:lpstr>
      <vt:lpstr>A Simple Autoencoder Evaluation</vt:lpstr>
      <vt:lpstr>Summary</vt:lpstr>
    </vt:vector>
  </TitlesOfParts>
  <Company>National University of Singapore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Timer Programming</dc:title>
  <dc:creator>Tan Keng Yan, Colin</dc:creator>
  <cp:lastModifiedBy>Tan Keng Yan, Colin</cp:lastModifiedBy>
  <cp:revision>372</cp:revision>
  <cp:lastPrinted>2018-02-28T02:01:21Z</cp:lastPrinted>
  <dcterms:created xsi:type="dcterms:W3CDTF">2018-02-10T09:13:59Z</dcterms:created>
  <dcterms:modified xsi:type="dcterms:W3CDTF">2023-06-16T08:37:17Z</dcterms:modified>
</cp:coreProperties>
</file>